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6.xml" ContentType="application/vnd.openxmlformats-officedocument.presentationml.notesSlide+xml"/>
  <Override PartName="/ppt/notesSlides/notesSlide65.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64.xml" ContentType="application/vnd.openxmlformats-officedocument.presentationml.notesSlide+xml"/>
  <Override PartName="/ppt/notesSlides/notesSlide34.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authors.xml" ContentType="application/vnd.ms-powerpoint.authors+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ustom.xml" ContentType="application/vnd.openxmlformats-officedocument.custom-properties+xml"/>
  <Override PartName="/docProps/app.xml" ContentType="application/vnd.openxmlformats-officedocument.extended-properties+xml"/>
  <Override PartName="/docProps/core.xml" ContentType="application/vnd.openxmlformats-package.core-properties+xml"/>
  <Override PartName="/ppt/metadata" ContentType="application/binary"/>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71"/>
  </p:notesMasterIdLst>
  <p:sldIdLst>
    <p:sldId id="256" r:id="rId2"/>
    <p:sldId id="260" r:id="rId3"/>
    <p:sldId id="261" r:id="rId4"/>
    <p:sldId id="303" r:id="rId5"/>
    <p:sldId id="262" r:id="rId6"/>
    <p:sldId id="305" r:id="rId7"/>
    <p:sldId id="306" r:id="rId8"/>
    <p:sldId id="307" r:id="rId9"/>
    <p:sldId id="308" r:id="rId10"/>
    <p:sldId id="309" r:id="rId11"/>
    <p:sldId id="310" r:id="rId12"/>
    <p:sldId id="311" r:id="rId13"/>
    <p:sldId id="312" r:id="rId14"/>
    <p:sldId id="313" r:id="rId15"/>
    <p:sldId id="314" r:id="rId16"/>
    <p:sldId id="315" r:id="rId17"/>
    <p:sldId id="316" r:id="rId18"/>
    <p:sldId id="317" r:id="rId19"/>
    <p:sldId id="318" r:id="rId20"/>
    <p:sldId id="319" r:id="rId21"/>
    <p:sldId id="320" r:id="rId22"/>
    <p:sldId id="362" r:id="rId23"/>
    <p:sldId id="322" r:id="rId24"/>
    <p:sldId id="323" r:id="rId25"/>
    <p:sldId id="325" r:id="rId26"/>
    <p:sldId id="326" r:id="rId27"/>
    <p:sldId id="327" r:id="rId28"/>
    <p:sldId id="328" r:id="rId29"/>
    <p:sldId id="329" r:id="rId30"/>
    <p:sldId id="331" r:id="rId31"/>
    <p:sldId id="332" r:id="rId32"/>
    <p:sldId id="333" r:id="rId33"/>
    <p:sldId id="334" r:id="rId34"/>
    <p:sldId id="335" r:id="rId35"/>
    <p:sldId id="336" r:id="rId36"/>
    <p:sldId id="337" r:id="rId37"/>
    <p:sldId id="338" r:id="rId38"/>
    <p:sldId id="339" r:id="rId39"/>
    <p:sldId id="364" r:id="rId40"/>
    <p:sldId id="365" r:id="rId41"/>
    <p:sldId id="366" r:id="rId42"/>
    <p:sldId id="367" r:id="rId43"/>
    <p:sldId id="4723" r:id="rId44"/>
    <p:sldId id="340" r:id="rId45"/>
    <p:sldId id="341" r:id="rId46"/>
    <p:sldId id="342" r:id="rId47"/>
    <p:sldId id="368" r:id="rId48"/>
    <p:sldId id="4724" r:id="rId49"/>
    <p:sldId id="343" r:id="rId50"/>
    <p:sldId id="346" r:id="rId51"/>
    <p:sldId id="344" r:id="rId52"/>
    <p:sldId id="345" r:id="rId53"/>
    <p:sldId id="369" r:id="rId54"/>
    <p:sldId id="347" r:id="rId55"/>
    <p:sldId id="348" r:id="rId56"/>
    <p:sldId id="349" r:id="rId57"/>
    <p:sldId id="350" r:id="rId58"/>
    <p:sldId id="351" r:id="rId59"/>
    <p:sldId id="352" r:id="rId60"/>
    <p:sldId id="353" r:id="rId61"/>
    <p:sldId id="355" r:id="rId62"/>
    <p:sldId id="356" r:id="rId63"/>
    <p:sldId id="357" r:id="rId64"/>
    <p:sldId id="358" r:id="rId65"/>
    <p:sldId id="359" r:id="rId66"/>
    <p:sldId id="4725" r:id="rId67"/>
    <p:sldId id="360" r:id="rId68"/>
    <p:sldId id="4714" r:id="rId69"/>
    <p:sldId id="294" r:id="rId70"/>
  </p:sldIdLst>
  <p:sldSz cx="18288000" cy="10287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75" roundtripDataSignature="AMtx7mi5axjyqKqT9rRxvbu8sbMjVO7oGg=="/>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27538AD-A546-2804-F62D-9454720DD9D4}" name="Anna  Cebrián Prats" initials="AC" userId="S::anna.cebrian@bakertilly.es::9cd35419-3515-45b2-af7b-48419186ad69" providerId="AD"/>
  <p188:author id="{C59AC4E2-2DF4-2C5B-9FE5-112C0590A56C}" name="Haris Retsos" initials="HR" userId="6adecc7594e48184"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E7E3F56-BF33-4C08-ABAC-71A4BBD22D4F}">
  <a:tblStyle styleId="{FE7E3F56-BF33-4C08-ABAC-71A4BBD22D4F}" styleName="Table_0">
    <a:wholeTbl>
      <a:tcTxStyle>
        <a:font>
          <a:latin typeface="Arial"/>
          <a:ea typeface="Arial"/>
          <a:cs typeface="Arial"/>
        </a:font>
        <a:srgbClr val="000000"/>
      </a:tcTxStyle>
      <a:tcStyle>
        <a:tcBdr>
          <a:left>
            <a:ln w="12700" cap="flat" cmpd="sng">
              <a:solidFill>
                <a:srgbClr val="000000"/>
              </a:solidFill>
              <a:prstDash val="solid"/>
              <a:round/>
              <a:headEnd type="none" w="sm" len="sm"/>
              <a:tailEnd type="none" w="sm" len="sm"/>
            </a:ln>
          </a:left>
          <a:right>
            <a:ln w="12700" cap="flat" cmpd="sng">
              <a:solidFill>
                <a:srgbClr val="000000"/>
              </a:solidFill>
              <a:prstDash val="solid"/>
              <a:round/>
              <a:headEnd type="none" w="sm" len="sm"/>
              <a:tailEnd type="none" w="sm" len="sm"/>
            </a:ln>
          </a:right>
          <a:top>
            <a:ln w="12700" cap="flat" cmpd="sng">
              <a:solidFill>
                <a:srgbClr val="000000"/>
              </a:solidFill>
              <a:prstDash val="solid"/>
              <a:round/>
              <a:headEnd type="none" w="sm" len="sm"/>
              <a:tailEnd type="none" w="sm" len="sm"/>
            </a:ln>
          </a:top>
          <a:bottom>
            <a:ln w="12700" cap="flat" cmpd="sng">
              <a:solidFill>
                <a:srgbClr val="000000"/>
              </a:solidFill>
              <a:prstDash val="solid"/>
              <a:round/>
              <a:headEnd type="none" w="sm" len="sm"/>
              <a:tailEnd type="none" w="sm" len="sm"/>
            </a:ln>
          </a:bottom>
          <a:insideH>
            <a:ln w="12700" cap="flat" cmpd="sng">
              <a:solidFill>
                <a:srgbClr val="000000"/>
              </a:solidFill>
              <a:prstDash val="solid"/>
              <a:round/>
              <a:headEnd type="none" w="sm" len="sm"/>
              <a:tailEnd type="none" w="sm" len="sm"/>
            </a:ln>
          </a:insideH>
          <a:insideV>
            <a:ln w="12700"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6C800633-F908-41B5-B826-45C3061CE7C5}" styleName="Table_1">
    <a:wholeTbl>
      <a:tcTxStyle b="off" i="off">
        <a:font>
          <a:latin typeface="Calibri"/>
          <a:ea typeface="Calibri"/>
          <a:cs typeface="Calibri"/>
        </a:font>
        <a:schemeClr val="dk1"/>
      </a:tcTxStyle>
      <a:tcStyle>
        <a:tcBdr>
          <a:left>
            <a:ln w="12700" cap="flat" cmpd="sng">
              <a:solidFill>
                <a:schemeClr val="dk1"/>
              </a:solidFill>
              <a:prstDash val="solid"/>
              <a:round/>
              <a:headEnd type="none" w="sm" len="sm"/>
              <a:tailEnd type="none" w="sm" len="sm"/>
            </a:ln>
          </a:left>
          <a:right>
            <a:ln w="12700" cap="flat" cmpd="sng">
              <a:solidFill>
                <a:schemeClr val="dk1"/>
              </a:solidFill>
              <a:prstDash val="solid"/>
              <a:round/>
              <a:headEnd type="none" w="sm" len="sm"/>
              <a:tailEnd type="none" w="sm" len="sm"/>
            </a:ln>
          </a:right>
          <a:top>
            <a:ln w="12700" cap="flat" cmpd="sng">
              <a:solidFill>
                <a:schemeClr val="dk1"/>
              </a:solidFill>
              <a:prstDash val="solid"/>
              <a:round/>
              <a:headEnd type="none" w="sm" len="sm"/>
              <a:tailEnd type="none" w="sm" len="sm"/>
            </a:ln>
          </a:top>
          <a:bottom>
            <a:ln w="12700" cap="flat" cmpd="sng">
              <a:solidFill>
                <a:schemeClr val="dk1"/>
              </a:solidFill>
              <a:prstDash val="solid"/>
              <a:round/>
              <a:headEnd type="none" w="sm" len="sm"/>
              <a:tailEnd type="none" w="sm" len="sm"/>
            </a:ln>
          </a:bottom>
          <a:insideH>
            <a:ln w="12700" cap="flat" cmpd="sng">
              <a:solidFill>
                <a:schemeClr val="dk1"/>
              </a:solidFill>
              <a:prstDash val="solid"/>
              <a:round/>
              <a:headEnd type="none" w="sm" len="sm"/>
              <a:tailEnd type="none" w="sm" len="sm"/>
            </a:ln>
          </a:insideH>
          <a:insideV>
            <a:ln w="12700" cap="flat" cmpd="sng">
              <a:solidFill>
                <a:schemeClr val="dk1"/>
              </a:solidFill>
              <a:prstDash val="solid"/>
              <a:round/>
              <a:headEnd type="none" w="sm" len="sm"/>
              <a:tailEnd type="none" w="sm" len="sm"/>
            </a:ln>
          </a:insideV>
        </a:tcBdr>
        <a:fill>
          <a:solidFill>
            <a:srgbClr val="FFFFFF">
              <a:alpha val="0"/>
            </a:srgbClr>
          </a:solidFill>
        </a:fill>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324" autoAdjust="0"/>
  </p:normalViewPr>
  <p:slideViewPr>
    <p:cSldViewPr snapToGrid="0">
      <p:cViewPr varScale="1">
        <p:scale>
          <a:sx n="77" d="100"/>
          <a:sy n="77" d="100"/>
        </p:scale>
        <p:origin x="494" y="62"/>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customXml" Target="../customXml/item2.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80" Type="http://schemas.microsoft.com/office/2018/10/relationships/authors" Target="author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customschemas.google.com/relationships/presentationmetadata" Target="metadata"/><Relationship Id="rId83"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8" Type="http://schemas.openxmlformats.org/officeDocument/2006/relationships/theme" Target="theme/theme1.xml"/><Relationship Id="rId81"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notesMaster" Target="notesMasters/notesMaster1.xml"/><Relationship Id="rId2" Type="http://schemas.openxmlformats.org/officeDocument/2006/relationships/slide" Target="slides/slide1.xml"/><Relationship Id="rId29" Type="http://schemas.openxmlformats.org/officeDocument/2006/relationships/slide" Target="slides/slide2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7D522C31-6BC0-DE04-BC61-85DAE6B42008}"/>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3D7CBC59-6ECE-15F4-FDD7-F223C029DDA2}"/>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F6157D50-5DDC-36F4-13B0-3E37014E4E12}"/>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FCAAAFDE-1063-CE3C-77A2-B3052000018F}"/>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10</a:t>
            </a:fld>
            <a:endParaRPr/>
          </a:p>
        </p:txBody>
      </p:sp>
    </p:spTree>
    <p:extLst>
      <p:ext uri="{BB962C8B-B14F-4D97-AF65-F5344CB8AC3E}">
        <p14:creationId xmlns:p14="http://schemas.microsoft.com/office/powerpoint/2010/main" val="22763250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D6B93CE3-4E23-E41A-B1B2-97615E54A15F}"/>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A55BB969-BB6D-8322-4784-BC3EEAE1D8D2}"/>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67E23505-6BE0-4191-350D-9739A6104E26}"/>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871BA262-F13B-3B24-02E1-D6B260D33D66}"/>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11</a:t>
            </a:fld>
            <a:endParaRPr/>
          </a:p>
        </p:txBody>
      </p:sp>
    </p:spTree>
    <p:extLst>
      <p:ext uri="{BB962C8B-B14F-4D97-AF65-F5344CB8AC3E}">
        <p14:creationId xmlns:p14="http://schemas.microsoft.com/office/powerpoint/2010/main" val="33132275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E7806A79-8072-F389-C012-E1DB074C4CC4}"/>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9D03BA69-53DB-0046-DB70-5AD4D40B8E28}"/>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BBE29E38-45DF-879C-83DC-D9715E39EADF}"/>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CA86133D-486F-6208-8B64-738AB5EC715A}"/>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12</a:t>
            </a:fld>
            <a:endParaRPr/>
          </a:p>
        </p:txBody>
      </p:sp>
    </p:spTree>
    <p:extLst>
      <p:ext uri="{BB962C8B-B14F-4D97-AF65-F5344CB8AC3E}">
        <p14:creationId xmlns:p14="http://schemas.microsoft.com/office/powerpoint/2010/main" val="18701280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AA2C6A27-8732-937C-0627-33BB63386EBB}"/>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3F35FE9A-8F43-F238-693B-2FE494DB1809}"/>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9424DE2E-9C4E-1315-5A97-F844589BAB27}"/>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07C261B6-BAFB-1989-03FD-4115E0DB73A1}"/>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13</a:t>
            </a:fld>
            <a:endParaRPr/>
          </a:p>
        </p:txBody>
      </p:sp>
    </p:spTree>
    <p:extLst>
      <p:ext uri="{BB962C8B-B14F-4D97-AF65-F5344CB8AC3E}">
        <p14:creationId xmlns:p14="http://schemas.microsoft.com/office/powerpoint/2010/main" val="176405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BFC496D2-0895-207B-979E-DBD372348EA3}"/>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0498D84F-9C25-0EDD-C47B-A9838E3A5FCD}"/>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C0178FC5-FE68-2F25-7A27-8B05CCE9EB1A}"/>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2CA83212-AF87-6BC3-6CE7-C98C910CA735}"/>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14</a:t>
            </a:fld>
            <a:endParaRPr/>
          </a:p>
        </p:txBody>
      </p:sp>
    </p:spTree>
    <p:extLst>
      <p:ext uri="{BB962C8B-B14F-4D97-AF65-F5344CB8AC3E}">
        <p14:creationId xmlns:p14="http://schemas.microsoft.com/office/powerpoint/2010/main" val="24612762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25CE9F8F-96B4-77B3-A39A-08FC3D1B23E8}"/>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8858B00E-D5C5-2F4F-BA06-F9AD8DE8DBA1}"/>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F4856DA4-9F7F-0903-FBD4-9EC3895B1889}"/>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A5CD9A36-906D-3D9F-E5F3-7951534756E7}"/>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15</a:t>
            </a:fld>
            <a:endParaRPr/>
          </a:p>
        </p:txBody>
      </p:sp>
    </p:spTree>
    <p:extLst>
      <p:ext uri="{BB962C8B-B14F-4D97-AF65-F5344CB8AC3E}">
        <p14:creationId xmlns:p14="http://schemas.microsoft.com/office/powerpoint/2010/main" val="41566566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56ECE301-A29F-7017-B7E9-549DD846B895}"/>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5DBFB9F7-0789-EDB8-DA4F-10E7916365D2}"/>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D81C7CE1-57EF-52C1-9304-74E288A62402}"/>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E727D6EA-5934-9858-4196-8C1B001C5CB7}"/>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16</a:t>
            </a:fld>
            <a:endParaRPr/>
          </a:p>
        </p:txBody>
      </p:sp>
    </p:spTree>
    <p:extLst>
      <p:ext uri="{BB962C8B-B14F-4D97-AF65-F5344CB8AC3E}">
        <p14:creationId xmlns:p14="http://schemas.microsoft.com/office/powerpoint/2010/main" val="9472141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3A09C16F-10FE-4A4C-F84E-BE0FC46B69B1}"/>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481B4486-953E-BC3D-3A41-11CE6088760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4B1A39B6-B1EA-45FA-5017-D8756891BF7A}"/>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0FCCF3BF-08AA-6967-CFEF-08CDE800A476}"/>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17</a:t>
            </a:fld>
            <a:endParaRPr/>
          </a:p>
        </p:txBody>
      </p:sp>
    </p:spTree>
    <p:extLst>
      <p:ext uri="{BB962C8B-B14F-4D97-AF65-F5344CB8AC3E}">
        <p14:creationId xmlns:p14="http://schemas.microsoft.com/office/powerpoint/2010/main" val="17480115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0B3A6351-320F-5C7B-C216-57B6F98F0CF6}"/>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921DEADA-E042-9CA7-A2DD-1C53386D284E}"/>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251BDBAF-D1D5-AA96-3B32-DF9536AA14E9}"/>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36B4B7A3-A730-03D2-9850-24F265A63506}"/>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18</a:t>
            </a:fld>
            <a:endParaRPr/>
          </a:p>
        </p:txBody>
      </p:sp>
    </p:spTree>
    <p:extLst>
      <p:ext uri="{BB962C8B-B14F-4D97-AF65-F5344CB8AC3E}">
        <p14:creationId xmlns:p14="http://schemas.microsoft.com/office/powerpoint/2010/main" val="393418732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5FF7F53E-EE78-B17B-4B59-6D8A694BC2BC}"/>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D9714557-6E40-8DC8-90DA-136B3C690241}"/>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E4491682-48B5-1CBE-7141-AB6ACA9DA3CF}"/>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C4D1215C-9996-E2CE-4898-F020101533E7}"/>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19</a:t>
            </a:fld>
            <a:endParaRPr/>
          </a:p>
        </p:txBody>
      </p:sp>
    </p:spTree>
    <p:extLst>
      <p:ext uri="{BB962C8B-B14F-4D97-AF65-F5344CB8AC3E}">
        <p14:creationId xmlns:p14="http://schemas.microsoft.com/office/powerpoint/2010/main" val="8804549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1" name="Google Shape;131;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2" name="Google Shape;132;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A1242070-3C58-88F2-6ACD-8B7DAAF64780}"/>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1D0ECB3A-581E-951C-6223-39896AC7FF14}"/>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2E47D2EA-2C2A-7B8C-A642-BDE7A572A30B}"/>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60C3E81F-4CDE-2019-0AAA-870E2B8AF35C}"/>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20</a:t>
            </a:fld>
            <a:endParaRPr/>
          </a:p>
        </p:txBody>
      </p:sp>
    </p:spTree>
    <p:extLst>
      <p:ext uri="{BB962C8B-B14F-4D97-AF65-F5344CB8AC3E}">
        <p14:creationId xmlns:p14="http://schemas.microsoft.com/office/powerpoint/2010/main" val="258555968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673B649A-DFDF-7B9D-C216-D172A587CE3D}"/>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AD295AAF-F496-26E1-2F9A-3A498CCBB79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AD6FA691-C35E-5B13-CAD1-94049AD38A49}"/>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9732F7CA-1BE1-67B8-D708-65B924350827}"/>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21</a:t>
            </a:fld>
            <a:endParaRPr/>
          </a:p>
        </p:txBody>
      </p:sp>
    </p:spTree>
    <p:extLst>
      <p:ext uri="{BB962C8B-B14F-4D97-AF65-F5344CB8AC3E}">
        <p14:creationId xmlns:p14="http://schemas.microsoft.com/office/powerpoint/2010/main" val="246710475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905FB3E1-4723-7936-2CF6-4FB9ADB649E7}"/>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9518D7EE-5ABA-0C10-BE5D-EDBA78952C2F}"/>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DC958FD6-145F-6D32-C9A5-44491E0B2263}"/>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5C0B8490-6E66-872E-A4C3-B1BACAD76121}"/>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22</a:t>
            </a:fld>
            <a:endParaRPr/>
          </a:p>
        </p:txBody>
      </p:sp>
    </p:spTree>
    <p:extLst>
      <p:ext uri="{BB962C8B-B14F-4D97-AF65-F5344CB8AC3E}">
        <p14:creationId xmlns:p14="http://schemas.microsoft.com/office/powerpoint/2010/main" val="292647175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E061C467-ABE4-D09F-B877-D299C7051AC9}"/>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C7CE1873-342A-A0B5-B04F-BEED1FA51274}"/>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1B4173F3-220D-345F-8212-07C8BFEB4FB9}"/>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A1A304D4-6FBC-7A3C-4A48-38EA5B79BD79}"/>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23</a:t>
            </a:fld>
            <a:endParaRPr/>
          </a:p>
        </p:txBody>
      </p:sp>
    </p:spTree>
    <p:extLst>
      <p:ext uri="{BB962C8B-B14F-4D97-AF65-F5344CB8AC3E}">
        <p14:creationId xmlns:p14="http://schemas.microsoft.com/office/powerpoint/2010/main" val="36387155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a:extLst>
            <a:ext uri="{FF2B5EF4-FFF2-40B4-BE49-F238E27FC236}">
              <a16:creationId xmlns:a16="http://schemas.microsoft.com/office/drawing/2014/main" id="{21757D80-7BFD-80B2-AF38-364E79596672}"/>
            </a:ext>
          </a:extLst>
        </p:cNvPr>
        <p:cNvGrpSpPr/>
        <p:nvPr/>
      </p:nvGrpSpPr>
      <p:grpSpPr>
        <a:xfrm>
          <a:off x="0" y="0"/>
          <a:ext cx="0" cy="0"/>
          <a:chOff x="0" y="0"/>
          <a:chExt cx="0" cy="0"/>
        </a:xfrm>
      </p:grpSpPr>
      <p:sp>
        <p:nvSpPr>
          <p:cNvPr id="130" name="Google Shape;130;p7:notes">
            <a:extLst>
              <a:ext uri="{FF2B5EF4-FFF2-40B4-BE49-F238E27FC236}">
                <a16:creationId xmlns:a16="http://schemas.microsoft.com/office/drawing/2014/main" id="{774FE08C-70BD-B90F-E869-0DCD46A3A3D3}"/>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1" name="Google Shape;131;p7:notes">
            <a:extLst>
              <a:ext uri="{FF2B5EF4-FFF2-40B4-BE49-F238E27FC236}">
                <a16:creationId xmlns:a16="http://schemas.microsoft.com/office/drawing/2014/main" id="{4F364EEC-A2F8-B968-82D8-5FA9FAF46B82}"/>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2" name="Google Shape;132;p7:notes">
            <a:extLst>
              <a:ext uri="{FF2B5EF4-FFF2-40B4-BE49-F238E27FC236}">
                <a16:creationId xmlns:a16="http://schemas.microsoft.com/office/drawing/2014/main" id="{D10A393E-C7BD-50D2-6CA4-919AE96B1233}"/>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24</a:t>
            </a:fld>
            <a:endParaRPr/>
          </a:p>
        </p:txBody>
      </p:sp>
    </p:spTree>
    <p:extLst>
      <p:ext uri="{BB962C8B-B14F-4D97-AF65-F5344CB8AC3E}">
        <p14:creationId xmlns:p14="http://schemas.microsoft.com/office/powerpoint/2010/main" val="22510353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E8BDBB67-A873-AF79-2AD3-3141C78BC210}"/>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8400774A-A2D3-9AF0-1F81-36272DBD9F7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2B32E3C7-6EA9-169C-7470-6561EB636272}"/>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4F3E78EB-A968-E07D-0C2F-99F79C8DBA26}"/>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25</a:t>
            </a:fld>
            <a:endParaRPr/>
          </a:p>
        </p:txBody>
      </p:sp>
    </p:spTree>
    <p:extLst>
      <p:ext uri="{BB962C8B-B14F-4D97-AF65-F5344CB8AC3E}">
        <p14:creationId xmlns:p14="http://schemas.microsoft.com/office/powerpoint/2010/main" val="1975865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A628C512-91DB-54A3-5A55-390017C172E0}"/>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3604AEE9-1884-6D07-BA88-6D187A5B3B7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F022F777-3DE1-4BE7-9D63-5A1B9ED51B8F}"/>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5835BB67-E31D-1368-6713-E0684C522B27}"/>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26</a:t>
            </a:fld>
            <a:endParaRPr/>
          </a:p>
        </p:txBody>
      </p:sp>
    </p:spTree>
    <p:extLst>
      <p:ext uri="{BB962C8B-B14F-4D97-AF65-F5344CB8AC3E}">
        <p14:creationId xmlns:p14="http://schemas.microsoft.com/office/powerpoint/2010/main" val="185094314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F3E3BB77-0B8F-2920-3BAF-C6A7A2DB4555}"/>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E2311946-DD74-3E66-1570-6E404CF395AF}"/>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BFADF991-DB47-0E74-BEBF-F3CFCE7DB754}"/>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37E8FA49-965B-0611-731B-AB7AB9EA2D6B}"/>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27</a:t>
            </a:fld>
            <a:endParaRPr/>
          </a:p>
        </p:txBody>
      </p:sp>
    </p:spTree>
    <p:extLst>
      <p:ext uri="{BB962C8B-B14F-4D97-AF65-F5344CB8AC3E}">
        <p14:creationId xmlns:p14="http://schemas.microsoft.com/office/powerpoint/2010/main" val="143936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31F16B64-7B02-DA00-7009-0A52A48799D9}"/>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134D32BD-EA46-DE75-69A4-F9416A9327EF}"/>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8DA76F87-CF4E-9676-5A19-104319BD8CAF}"/>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8EAFC1DF-DCD0-247A-4CD7-8F6D4B65EF50}"/>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28</a:t>
            </a:fld>
            <a:endParaRPr/>
          </a:p>
        </p:txBody>
      </p:sp>
    </p:spTree>
    <p:extLst>
      <p:ext uri="{BB962C8B-B14F-4D97-AF65-F5344CB8AC3E}">
        <p14:creationId xmlns:p14="http://schemas.microsoft.com/office/powerpoint/2010/main" val="146380323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4F838198-82C5-FC2A-611A-9A9739F1355D}"/>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2A0AC820-2135-5457-55E5-8673EF78F5E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EE29F220-0519-91F5-AF10-0D8778524BFF}"/>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8D59CF2C-CB56-ED86-97F8-A67D81C19659}"/>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29</a:t>
            </a:fld>
            <a:endParaRPr/>
          </a:p>
        </p:txBody>
      </p:sp>
    </p:spTree>
    <p:extLst>
      <p:ext uri="{BB962C8B-B14F-4D97-AF65-F5344CB8AC3E}">
        <p14:creationId xmlns:p14="http://schemas.microsoft.com/office/powerpoint/2010/main" val="34465727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g34519fc2d75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r>
              <a:rPr lang="en-US" sz="1200" b="1" i="0" u="none" strike="noStrike" cap="none" dirty="0">
                <a:solidFill>
                  <a:schemeClr val="dk1"/>
                </a:solidFill>
                <a:effectLst/>
                <a:latin typeface="Arial"/>
                <a:ea typeface="Arial"/>
                <a:cs typeface="Arial"/>
                <a:sym typeface="Arial"/>
              </a:rPr>
              <a:t>Βιωσιμότητα: </a:t>
            </a:r>
            <a:r>
              <a:rPr lang="en-US" sz="1200" b="0" i="0" u="none" strike="noStrike" cap="none" dirty="0">
                <a:solidFill>
                  <a:schemeClr val="dk1"/>
                </a:solidFill>
                <a:effectLst/>
                <a:latin typeface="Arial"/>
                <a:ea typeface="Arial"/>
                <a:cs typeface="Arial"/>
                <a:sym typeface="Arial"/>
              </a:rPr>
              <a:t>Αυτή η έννοια υποδηλώνει ότι οι ανθρώπινες δραστηριότητες πρέπει να διεξάγονται με υπευθυνότητα, ώστε να διασφαλίζεται ότι τόσο οι σημερινές όσο και οι μελλοντικές γενιές θα μπορούν να απολαμβάνουν ένα υγιές περιβάλλον.</a:t>
            </a:r>
            <a:endParaRPr lang="el-GR" sz="1200" b="0" i="0" u="none" strike="noStrike" cap="none" dirty="0">
              <a:solidFill>
                <a:schemeClr val="dk1"/>
              </a:solidFill>
              <a:effectLst/>
              <a:latin typeface="Arial"/>
              <a:ea typeface="Arial"/>
              <a:cs typeface="Arial"/>
              <a:sym typeface="Arial"/>
            </a:endParaRPr>
          </a:p>
          <a:p>
            <a:r>
              <a:rPr lang="en-US" sz="1200" b="0" i="0" u="none" strike="noStrike" cap="none" dirty="0">
                <a:solidFill>
                  <a:schemeClr val="dk1"/>
                </a:solidFill>
                <a:effectLst/>
                <a:latin typeface="Arial"/>
                <a:ea typeface="Arial"/>
                <a:cs typeface="Arial"/>
                <a:sym typeface="Arial"/>
              </a:rPr>
              <a:t>Η υιοθέτηση βιώσιμων πρακτικών είναι ζωτικής σημασίας για τη διασφάλιση ενός βιώσιμου μέλλοντος, την πρόληψη της εξάντλησης των πόρων και </a:t>
            </a:r>
            <a:r>
              <a:rPr lang="en-US" sz="1200" b="0" i="0" u="none" strike="noStrike" cap="none" dirty="0" err="1">
                <a:solidFill>
                  <a:schemeClr val="dk1"/>
                </a:solidFill>
                <a:effectLst/>
                <a:latin typeface="Arial"/>
                <a:ea typeface="Arial"/>
                <a:cs typeface="Arial"/>
                <a:sym typeface="Arial"/>
              </a:rPr>
              <a:t>την ελαχιστοποίηση </a:t>
            </a:r>
            <a:r>
              <a:rPr lang="en-US" sz="1200" b="0" i="0" u="none" strike="noStrike" cap="none" dirty="0">
                <a:solidFill>
                  <a:schemeClr val="dk1"/>
                </a:solidFill>
                <a:effectLst/>
                <a:latin typeface="Arial"/>
                <a:ea typeface="Arial"/>
                <a:cs typeface="Arial"/>
                <a:sym typeface="Arial"/>
              </a:rPr>
              <a:t>των αρνητικών επιπτώσεων στη φύση. </a:t>
            </a:r>
            <a:endParaRPr lang="el-GR" sz="1200" b="0" i="0" u="none" strike="noStrike" cap="none" dirty="0">
              <a:solidFill>
                <a:schemeClr val="dk1"/>
              </a:solidFill>
              <a:effectLst/>
              <a:latin typeface="Arial"/>
              <a:ea typeface="Arial"/>
              <a:cs typeface="Arial"/>
              <a:sym typeface="Arial"/>
            </a:endParaRPr>
          </a:p>
          <a:p>
            <a:r>
              <a:rPr lang="en-US" sz="1200" b="0" i="0" u="none" strike="noStrike" cap="none" dirty="0">
                <a:solidFill>
                  <a:schemeClr val="dk1"/>
                </a:solidFill>
                <a:effectLst/>
                <a:latin typeface="Arial"/>
                <a:ea typeface="Arial"/>
                <a:cs typeface="Arial"/>
                <a:sym typeface="Arial"/>
              </a:rPr>
              <a:t>Πέρα από την περιβαλλοντική διάσταση, η βιωσιμότητα περιλαμβάνει κοινωνικές (ισότητα, ένταξη, ευημερία της κοινότητας) και οικονομικές (μακροπρόθεσμη οικονομική βιωσιμότητα) διαστάσεις. </a:t>
            </a:r>
            <a:endParaRPr lang="el-GR" sz="1200" b="0" i="0" u="none" strike="noStrike" cap="none" dirty="0">
              <a:solidFill>
                <a:schemeClr val="dk1"/>
              </a:solidFill>
              <a:effectLst/>
              <a:latin typeface="Arial"/>
              <a:ea typeface="Arial"/>
              <a:cs typeface="Arial"/>
              <a:sym typeface="Arial"/>
            </a:endParaRPr>
          </a:p>
          <a:p>
            <a:endParaRPr dirty="0"/>
          </a:p>
        </p:txBody>
      </p:sp>
      <p:sp>
        <p:nvSpPr>
          <p:cNvPr id="140" name="Google Shape;140;g34519fc2d75_0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a:t>
            </a:fld>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E8122624-383D-A07D-CD7F-7D7E01C1409C}"/>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84F38E8A-046B-163D-5E1B-51B4D2952D1D}"/>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605B7748-06C1-C7A2-2799-9A1484ED2D45}"/>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lvl="0"/>
            <a:r>
              <a:rPr lang="en-GB" sz="1200" b="0" i="0" u="none" strike="noStrike" cap="none" dirty="0">
                <a:solidFill>
                  <a:schemeClr val="dk1"/>
                </a:solidFill>
                <a:effectLst/>
                <a:latin typeface="Arial"/>
                <a:ea typeface="Arial"/>
                <a:cs typeface="Arial"/>
                <a:sym typeface="Arial"/>
              </a:rPr>
              <a:t>Τα παρακάτω παραδείγματα αφορούν τις παραστατικές τέχνες</a:t>
            </a:r>
            <a:endParaRPr lang="el-GR" sz="1200" b="0" i="0" u="none" strike="noStrike" cap="none" dirty="0">
              <a:solidFill>
                <a:schemeClr val="dk1"/>
              </a:solidFill>
              <a:effectLst/>
              <a:latin typeface="Arial"/>
              <a:ea typeface="Arial"/>
              <a:cs typeface="Arial"/>
              <a:sym typeface="Arial"/>
            </a:endParaRPr>
          </a:p>
          <a:p>
            <a:pPr lvl="0"/>
            <a:r>
              <a:rPr lang="en-GB" sz="1200" b="0" i="0" u="none" strike="noStrike" cap="none" dirty="0">
                <a:solidFill>
                  <a:schemeClr val="dk1"/>
                </a:solidFill>
                <a:effectLst/>
                <a:latin typeface="Arial"/>
                <a:ea typeface="Arial"/>
                <a:cs typeface="Arial"/>
                <a:sym typeface="Arial"/>
              </a:rPr>
              <a:t>Ελέγχετε πάντα τις συγκεκριμένες απαιτήσεις της χώρας σας</a:t>
            </a:r>
            <a:endParaRPr lang="el-GR" sz="1200" b="0" i="0" u="none" strike="noStrike" cap="none" dirty="0">
              <a:solidFill>
                <a:schemeClr val="dk1"/>
              </a:solidFill>
              <a:effectLst/>
              <a:latin typeface="Arial"/>
              <a:ea typeface="Arial"/>
              <a:cs typeface="Arial"/>
              <a:sym typeface="Arial"/>
            </a:endParaRPr>
          </a:p>
          <a:p>
            <a:pPr lvl="0"/>
            <a:r>
              <a:rPr lang="en-GB" sz="1200" b="0" i="0" u="none" strike="noStrike" cap="none" dirty="0">
                <a:solidFill>
                  <a:schemeClr val="dk1"/>
                </a:solidFill>
                <a:effectLst/>
                <a:latin typeface="Arial"/>
                <a:ea typeface="Arial"/>
                <a:cs typeface="Arial"/>
                <a:sym typeface="Arial"/>
              </a:rPr>
              <a:t>Ενθαρρύνετε τους μαθητές να θεωρούν αυτούς τους νόμους ως υποχρεώσεις και ευκαιρίες</a:t>
            </a:r>
            <a:endParaRPr lang="el-GR" sz="1200" b="0" i="0" u="none" strike="noStrike" cap="none" dirty="0">
              <a:solidFill>
                <a:schemeClr val="dk1"/>
              </a:solidFill>
              <a:effectLst/>
              <a:latin typeface="Arial"/>
              <a:ea typeface="Arial"/>
              <a:cs typeface="Arial"/>
              <a:sym typeface="Arial"/>
            </a:endParaRPr>
          </a:p>
          <a:p>
            <a:endParaRPr dirty="0"/>
          </a:p>
        </p:txBody>
      </p:sp>
      <p:sp>
        <p:nvSpPr>
          <p:cNvPr id="140" name="Google Shape;140;g34519fc2d75_0_0:notes">
            <a:extLst>
              <a:ext uri="{FF2B5EF4-FFF2-40B4-BE49-F238E27FC236}">
                <a16:creationId xmlns:a16="http://schemas.microsoft.com/office/drawing/2014/main" id="{5A89A434-4AE5-9E09-2FB0-A0B79BD42474}"/>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30</a:t>
            </a:fld>
            <a:endParaRPr/>
          </a:p>
        </p:txBody>
      </p:sp>
    </p:spTree>
    <p:extLst>
      <p:ext uri="{BB962C8B-B14F-4D97-AF65-F5344CB8AC3E}">
        <p14:creationId xmlns:p14="http://schemas.microsoft.com/office/powerpoint/2010/main" val="416712877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04F6AFEA-8796-76F7-0638-FFC49C47EAD4}"/>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9C7EDC6B-F242-868A-4450-900C93B552D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29DE5F38-731F-018C-0001-1ACA2FED0D34}"/>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27290803-CC29-2C12-3BF6-D25D1F4E8991}"/>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31</a:t>
            </a:fld>
            <a:endParaRPr/>
          </a:p>
        </p:txBody>
      </p:sp>
    </p:spTree>
    <p:extLst>
      <p:ext uri="{BB962C8B-B14F-4D97-AF65-F5344CB8AC3E}">
        <p14:creationId xmlns:p14="http://schemas.microsoft.com/office/powerpoint/2010/main" val="28289851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67BB0F69-D139-3B5D-AEAC-29470D9D5379}"/>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4D320023-DEA4-6BA4-33AA-2771FEF2D0E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21206702-5153-1B66-B07A-A65A73433B60}"/>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85FAA900-1BB7-C4BB-4013-F5EF48CF7383}"/>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32</a:t>
            </a:fld>
            <a:endParaRPr/>
          </a:p>
        </p:txBody>
      </p:sp>
    </p:spTree>
    <p:extLst>
      <p:ext uri="{BB962C8B-B14F-4D97-AF65-F5344CB8AC3E}">
        <p14:creationId xmlns:p14="http://schemas.microsoft.com/office/powerpoint/2010/main" val="419143080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9B7A3BD8-669D-7E99-794C-8A2985159DAF}"/>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5154F24E-1A54-6305-47E9-6DF44FC1899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CE2179A7-8DCC-93BD-60FC-3803A5639A37}"/>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51DE0E78-16D2-14B3-81BC-2F8D76AC93D9}"/>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33</a:t>
            </a:fld>
            <a:endParaRPr/>
          </a:p>
        </p:txBody>
      </p:sp>
    </p:spTree>
    <p:extLst>
      <p:ext uri="{BB962C8B-B14F-4D97-AF65-F5344CB8AC3E}">
        <p14:creationId xmlns:p14="http://schemas.microsoft.com/office/powerpoint/2010/main" val="138029017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884B793F-423B-7962-2117-63C260BC840C}"/>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19FF10D0-AAFD-B293-82DB-8367A1957048}"/>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88D8B18B-5B55-B042-CDAD-120BD821D711}"/>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FD915D49-0F5F-0EE1-C1D1-44ECDE6706C5}"/>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34</a:t>
            </a:fld>
            <a:endParaRPr/>
          </a:p>
        </p:txBody>
      </p:sp>
    </p:spTree>
    <p:extLst>
      <p:ext uri="{BB962C8B-B14F-4D97-AF65-F5344CB8AC3E}">
        <p14:creationId xmlns:p14="http://schemas.microsoft.com/office/powerpoint/2010/main" val="107695276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2AD34435-D170-F524-90C8-C165FB806EA0}"/>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2C0F5D70-EFBC-618E-54A4-36187AE546C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67D8318F-5FC7-DA47-34A3-F9594194A998}"/>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7CE9A3CE-851B-B06A-A3E4-09FBE2846CB0}"/>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35</a:t>
            </a:fld>
            <a:endParaRPr/>
          </a:p>
        </p:txBody>
      </p:sp>
    </p:spTree>
    <p:extLst>
      <p:ext uri="{BB962C8B-B14F-4D97-AF65-F5344CB8AC3E}">
        <p14:creationId xmlns:p14="http://schemas.microsoft.com/office/powerpoint/2010/main" val="283164343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AD0659D7-FE64-14FC-F9C0-48C117A36C97}"/>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6C473116-E678-917F-894F-4451106294BB}"/>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233E9ACE-BE86-A929-6E0C-BEBD130158EF}"/>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DD916D91-681F-109C-DFA8-78CFCB36F138}"/>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36</a:t>
            </a:fld>
            <a:endParaRPr/>
          </a:p>
        </p:txBody>
      </p:sp>
    </p:spTree>
    <p:extLst>
      <p:ext uri="{BB962C8B-B14F-4D97-AF65-F5344CB8AC3E}">
        <p14:creationId xmlns:p14="http://schemas.microsoft.com/office/powerpoint/2010/main" val="43902774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00573AA3-4FEB-A31C-C61A-66C503502D98}"/>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D24478D7-EE18-8999-F1EF-C2A0BCDDFBC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B36505F6-1591-F406-2499-D1EF3FB3B586}"/>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38DADECE-527D-927A-1C8B-D7687922528A}"/>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37</a:t>
            </a:fld>
            <a:endParaRPr/>
          </a:p>
        </p:txBody>
      </p:sp>
    </p:spTree>
    <p:extLst>
      <p:ext uri="{BB962C8B-B14F-4D97-AF65-F5344CB8AC3E}">
        <p14:creationId xmlns:p14="http://schemas.microsoft.com/office/powerpoint/2010/main" val="25104218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2670E09E-0FD7-E54D-6EA6-0AA28D8ED1D5}"/>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91532C41-062D-5659-3A14-1266A15D0C99}"/>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37AC9356-A4D6-8E28-E906-22F09A45030F}"/>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17237933-53A3-C1C9-23FA-801DE8AE45A7}"/>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38</a:t>
            </a:fld>
            <a:endParaRPr/>
          </a:p>
        </p:txBody>
      </p:sp>
    </p:spTree>
    <p:extLst>
      <p:ext uri="{BB962C8B-B14F-4D97-AF65-F5344CB8AC3E}">
        <p14:creationId xmlns:p14="http://schemas.microsoft.com/office/powerpoint/2010/main" val="5286095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AD4EAFD4-A48A-D714-50B0-9C478A694C9E}"/>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823A05B6-09A5-0544-3787-E093E97FF450}"/>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4E378AAB-0A1F-9AFE-F696-748A1661C935}"/>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BEB6309C-DB8E-071F-ADBA-82050860D23C}"/>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39</a:t>
            </a:fld>
            <a:endParaRPr/>
          </a:p>
        </p:txBody>
      </p:sp>
    </p:spTree>
    <p:extLst>
      <p:ext uri="{BB962C8B-B14F-4D97-AF65-F5344CB8AC3E}">
        <p14:creationId xmlns:p14="http://schemas.microsoft.com/office/powerpoint/2010/main" val="2324960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C742DEE4-D01E-D094-DE28-05C404580D19}"/>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0B634280-789B-8522-3266-2ACE01B121EF}"/>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72084687-3D8D-6435-3F4A-47386BB019D9}"/>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r>
              <a:rPr lang="en-GB" sz="1200" b="0" i="0" u="none" strike="noStrike" cap="none" dirty="0">
                <a:solidFill>
                  <a:schemeClr val="dk1"/>
                </a:solidFill>
                <a:effectLst/>
                <a:latin typeface="Arial"/>
                <a:ea typeface="Arial"/>
                <a:cs typeface="Arial"/>
                <a:sym typeface="Arial"/>
              </a:rPr>
              <a:t> Δείτε το πρωτότυπο έγγραφο:</a:t>
            </a:r>
            <a:br>
              <a:rPr lang="en-GB" sz="1200" b="0" i="0" u="none" strike="noStrike" cap="none" dirty="0">
                <a:solidFill>
                  <a:schemeClr val="dk1"/>
                </a:solidFill>
                <a:effectLst/>
                <a:latin typeface="Arial"/>
                <a:ea typeface="Arial"/>
                <a:cs typeface="Arial"/>
                <a:sym typeface="Arial"/>
              </a:rPr>
            </a:br>
            <a:r>
              <a:rPr lang="en-GB" sz="1200" b="0" i="1" u="none" strike="noStrike" cap="none" dirty="0">
                <a:solidFill>
                  <a:schemeClr val="dk1"/>
                </a:solidFill>
                <a:effectLst/>
                <a:latin typeface="Arial"/>
                <a:ea typeface="Arial"/>
                <a:cs typeface="Arial"/>
                <a:sym typeface="Arial"/>
              </a:rPr>
              <a:t>Έκθεση Brundtland – Το κοινό μας μέλλον </a:t>
            </a:r>
            <a:r>
              <a:rPr lang="en-GB" sz="1200" b="0" i="0" u="none" strike="noStrike" cap="none" dirty="0">
                <a:solidFill>
                  <a:schemeClr val="dk1"/>
                </a:solidFill>
                <a:effectLst/>
                <a:latin typeface="Arial"/>
                <a:ea typeface="Arial"/>
                <a:cs typeface="Arial"/>
                <a:sym typeface="Arial"/>
              </a:rPr>
              <a:t>(1987)</a:t>
            </a:r>
            <a:endParaRPr lang="el-GR" sz="1200" b="0" i="0" u="none" strike="noStrike" cap="none" dirty="0">
              <a:solidFill>
                <a:schemeClr val="dk1"/>
              </a:solidFill>
              <a:effectLst/>
              <a:latin typeface="Arial"/>
              <a:ea typeface="Arial"/>
              <a:cs typeface="Arial"/>
              <a:sym typeface="Arial"/>
            </a:endParaRPr>
          </a:p>
          <a:p>
            <a:r>
              <a:rPr lang="en-US" sz="1200" b="0" i="0" u="none" strike="noStrike" cap="none" dirty="0">
                <a:solidFill>
                  <a:schemeClr val="dk1"/>
                </a:solidFill>
                <a:effectLst/>
                <a:latin typeface="Arial"/>
                <a:ea typeface="Arial"/>
                <a:cs typeface="Arial"/>
                <a:sym typeface="Arial"/>
              </a:rPr>
              <a:t>Για να κατανοήσουμε πλήρως την έννοια της αειφόρου ανάπτυξης, είναι απαραίτητο να </a:t>
            </a:r>
            <a:r>
              <a:rPr lang="en-US" sz="1200" b="0" i="0" u="none" strike="noStrike" cap="none" dirty="0" err="1">
                <a:solidFill>
                  <a:schemeClr val="dk1"/>
                </a:solidFill>
                <a:effectLst/>
                <a:latin typeface="Arial"/>
                <a:ea typeface="Arial"/>
                <a:cs typeface="Arial"/>
                <a:sym typeface="Arial"/>
              </a:rPr>
              <a:t>αναγνωρίσουμε </a:t>
            </a:r>
            <a:r>
              <a:rPr lang="en-US" sz="1200" b="0" i="0" u="none" strike="noStrike" cap="none" dirty="0">
                <a:solidFill>
                  <a:schemeClr val="dk1"/>
                </a:solidFill>
                <a:effectLst/>
                <a:latin typeface="Arial"/>
                <a:ea typeface="Arial"/>
                <a:cs typeface="Arial"/>
                <a:sym typeface="Arial"/>
              </a:rPr>
              <a:t>ότι βασίζεται στη διασταύρωση τριών βασικών και αλληλεξαρτώμενων πυλώνων: του περιβαλλοντικού πυλώνα, του κοινωνικού πυλώνα και του οικονομικού πυλώνα.</a:t>
            </a:r>
            <a:endParaRPr lang="el-GR" sz="1200" b="1" i="0" u="none" strike="noStrike" cap="none" dirty="0">
              <a:solidFill>
                <a:schemeClr val="dk1"/>
              </a:solidFill>
              <a:effectLst/>
              <a:latin typeface="Arial"/>
              <a:ea typeface="Arial"/>
              <a:cs typeface="Arial"/>
              <a:sym typeface="Arial"/>
            </a:endParaRPr>
          </a:p>
          <a:p>
            <a:endParaRPr dirty="0"/>
          </a:p>
        </p:txBody>
      </p:sp>
      <p:sp>
        <p:nvSpPr>
          <p:cNvPr id="140" name="Google Shape;140;g34519fc2d75_0_0:notes">
            <a:extLst>
              <a:ext uri="{FF2B5EF4-FFF2-40B4-BE49-F238E27FC236}">
                <a16:creationId xmlns:a16="http://schemas.microsoft.com/office/drawing/2014/main" id="{00059836-4942-3D32-10BA-3150819DAD28}"/>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a:t>
            </a:fld>
            <a:endParaRPr/>
          </a:p>
        </p:txBody>
      </p:sp>
    </p:spTree>
    <p:extLst>
      <p:ext uri="{BB962C8B-B14F-4D97-AF65-F5344CB8AC3E}">
        <p14:creationId xmlns:p14="http://schemas.microsoft.com/office/powerpoint/2010/main" val="38169577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6D1D0D64-1181-02F7-7CAF-DCA76A1870E4}"/>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CB467019-919E-0B8A-C7E3-8B198AF17262}"/>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79F9FAFD-6786-7A6E-E066-09BF2DEE449A}"/>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4F528B48-8BA5-D748-C0FD-B20D25090143}"/>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40</a:t>
            </a:fld>
            <a:endParaRPr/>
          </a:p>
        </p:txBody>
      </p:sp>
    </p:spTree>
    <p:extLst>
      <p:ext uri="{BB962C8B-B14F-4D97-AF65-F5344CB8AC3E}">
        <p14:creationId xmlns:p14="http://schemas.microsoft.com/office/powerpoint/2010/main" val="393998379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9DCF8073-2BB0-A8F0-7999-2C1ACD3D70BD}"/>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DBB1400B-6566-DB42-B295-D89CCF7BF2F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9B343445-3020-36F5-7176-598006D51574}"/>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80286BD6-63B1-76D4-F29F-0053BC5ED581}"/>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41</a:t>
            </a:fld>
            <a:endParaRPr/>
          </a:p>
        </p:txBody>
      </p:sp>
    </p:spTree>
    <p:extLst>
      <p:ext uri="{BB962C8B-B14F-4D97-AF65-F5344CB8AC3E}">
        <p14:creationId xmlns:p14="http://schemas.microsoft.com/office/powerpoint/2010/main" val="114009145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C252453D-93F8-DD9E-D7EB-E98C00E035EB}"/>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A25FE1F0-383B-C1A5-7D13-F08995E4B2B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F261E639-6D20-8499-28D4-F0A73E8FBEC7}"/>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12BE4DE2-0085-6759-E889-FA1733714189}"/>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42</a:t>
            </a:fld>
            <a:endParaRPr/>
          </a:p>
        </p:txBody>
      </p:sp>
    </p:spTree>
    <p:extLst>
      <p:ext uri="{BB962C8B-B14F-4D97-AF65-F5344CB8AC3E}">
        <p14:creationId xmlns:p14="http://schemas.microsoft.com/office/powerpoint/2010/main" val="174984230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6E6B4B-6215-7CD2-BB9C-E4C23CF01703}"/>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05698022-D1F1-B77B-3101-06D7360F70F7}"/>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425A565D-F23D-EA22-31AD-131126CEA058}"/>
              </a:ext>
            </a:extLst>
          </p:cNvPr>
          <p:cNvSpPr>
            <a:spLocks noGrp="1"/>
          </p:cNvSpPr>
          <p:nvPr>
            <p:ph type="body" idx="1"/>
          </p:nvPr>
        </p:nvSpPr>
        <p:spPr/>
        <p:txBody>
          <a:bodyPr/>
          <a:lstStyle/>
          <a:p>
            <a:endParaRPr lang="el-GR" sz="1100" b="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0F3DD760-9EB7-0C3B-2C73-6D6E510B910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74D5D8-74C3-4A38-835E-EC8AAD529D29}" type="slidenum">
              <a:rPr kumimoji="0" lang="el-GR" sz="1200" b="0" i="0" u="none" strike="noStrike" kern="1200" cap="none" spc="0" normalizeH="0" baseline="0" noProof="0" smtClean="0">
                <a:ln>
                  <a:noFill/>
                </a:ln>
                <a:solidFill>
                  <a:prstClr val="black"/>
                </a:solidFill>
                <a:effectLst/>
                <a:uLnTx/>
                <a:uFillTx/>
                <a:latin typeface="Aptos" panose="02110004020202020204"/>
                <a:ea typeface="+mn-ea"/>
                <a:cs typeface="+mn-cs"/>
              </a:rPr>
              <a:t>43</a:t>
            </a:fld>
            <a:endParaRPr kumimoji="0" lang="el-GR"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11840475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a:extLst>
            <a:ext uri="{FF2B5EF4-FFF2-40B4-BE49-F238E27FC236}">
              <a16:creationId xmlns:a16="http://schemas.microsoft.com/office/drawing/2014/main" id="{EA02C40F-3CEC-6783-5102-4DDC6E68D8AA}"/>
            </a:ext>
          </a:extLst>
        </p:cNvPr>
        <p:cNvGrpSpPr/>
        <p:nvPr/>
      </p:nvGrpSpPr>
      <p:grpSpPr>
        <a:xfrm>
          <a:off x="0" y="0"/>
          <a:ext cx="0" cy="0"/>
          <a:chOff x="0" y="0"/>
          <a:chExt cx="0" cy="0"/>
        </a:xfrm>
      </p:grpSpPr>
      <p:sp>
        <p:nvSpPr>
          <p:cNvPr id="130" name="Google Shape;130;p7:notes">
            <a:extLst>
              <a:ext uri="{FF2B5EF4-FFF2-40B4-BE49-F238E27FC236}">
                <a16:creationId xmlns:a16="http://schemas.microsoft.com/office/drawing/2014/main" id="{502BFC02-3A1E-54C5-DA23-E029B54B328A}"/>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1" name="Google Shape;131;p7:notes">
            <a:extLst>
              <a:ext uri="{FF2B5EF4-FFF2-40B4-BE49-F238E27FC236}">
                <a16:creationId xmlns:a16="http://schemas.microsoft.com/office/drawing/2014/main" id="{1EA3DA94-D677-4CDE-B457-B056568E4311}"/>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r>
              <a:rPr lang="en-US" dirty="0"/>
              <a:t>Εξερεύνηση στρατηγικών για την αξιολόγηση και τη μείωση του περιβαλλοντικού αντίκτυπου στις παραστατικές τέχνες.</a:t>
            </a:r>
          </a:p>
          <a:p>
            <a:r>
              <a:rPr lang="en-US" dirty="0"/>
              <a:t>Εισαγωγή στον κύκλο PDCA και στην αξιολόγηση του κύκλου ζωής (LCA).</a:t>
            </a:r>
          </a:p>
        </p:txBody>
      </p:sp>
      <p:sp>
        <p:nvSpPr>
          <p:cNvPr id="132" name="Google Shape;132;p7:notes">
            <a:extLst>
              <a:ext uri="{FF2B5EF4-FFF2-40B4-BE49-F238E27FC236}">
                <a16:creationId xmlns:a16="http://schemas.microsoft.com/office/drawing/2014/main" id="{7ED5BC59-EB50-6919-DCAD-E9F891BC49C1}"/>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44</a:t>
            </a:fld>
            <a:endParaRPr/>
          </a:p>
        </p:txBody>
      </p:sp>
    </p:spTree>
    <p:extLst>
      <p:ext uri="{BB962C8B-B14F-4D97-AF65-F5344CB8AC3E}">
        <p14:creationId xmlns:p14="http://schemas.microsoft.com/office/powerpoint/2010/main" val="231696466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AF5327C8-91BB-3D9C-198A-4E5AA8A368E4}"/>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A9FE0CFF-9A03-3CAB-CF80-CDEA36D5FE43}"/>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BB0D1E24-51F5-A359-2400-799659750F28}"/>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62CD999D-CAB2-9F92-9599-E9CD3A9267DD}"/>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45</a:t>
            </a:fld>
            <a:endParaRPr/>
          </a:p>
        </p:txBody>
      </p:sp>
    </p:spTree>
    <p:extLst>
      <p:ext uri="{BB962C8B-B14F-4D97-AF65-F5344CB8AC3E}">
        <p14:creationId xmlns:p14="http://schemas.microsoft.com/office/powerpoint/2010/main" val="240175059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D1E94A08-A778-E9EF-4127-33D58EEB0055}"/>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5BD4C0F2-DE49-B0F7-8504-98A656C236E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78D672F8-B176-5D66-D17E-55733D5512CE}"/>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DBE7F451-0DA6-66AD-ED3B-013D49EDDC68}"/>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46</a:t>
            </a:fld>
            <a:endParaRPr/>
          </a:p>
        </p:txBody>
      </p:sp>
    </p:spTree>
    <p:extLst>
      <p:ext uri="{BB962C8B-B14F-4D97-AF65-F5344CB8AC3E}">
        <p14:creationId xmlns:p14="http://schemas.microsoft.com/office/powerpoint/2010/main" val="359636778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946C8867-D212-1C2A-FDF6-473E3FD1FFDA}"/>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7999A296-26AC-5006-35EC-0C38A2D88618}"/>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21C15DF7-EB21-3A60-20E6-C58BF090BFDA}"/>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FE61C808-C4A8-FE37-7928-2C554DD457A6}"/>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47</a:t>
            </a:fld>
            <a:endParaRPr/>
          </a:p>
        </p:txBody>
      </p:sp>
    </p:spTree>
    <p:extLst>
      <p:ext uri="{BB962C8B-B14F-4D97-AF65-F5344CB8AC3E}">
        <p14:creationId xmlns:p14="http://schemas.microsoft.com/office/powerpoint/2010/main" val="221894131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9AAACA-B2E8-6BD0-960C-18B83E7EF483}"/>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806CAA24-DBC9-D52E-21E0-93B2CD4FD9FE}"/>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4E2C690E-315F-26DD-0B83-C3297F598D7F}"/>
              </a:ext>
            </a:extLst>
          </p:cNvPr>
          <p:cNvSpPr>
            <a:spLocks noGrp="1"/>
          </p:cNvSpPr>
          <p:nvPr>
            <p:ph type="body" idx="1"/>
          </p:nvPr>
        </p:nvSpPr>
        <p:spPr/>
        <p:txBody>
          <a:bodyPr/>
          <a:lstStyle/>
          <a:p>
            <a:endParaRPr lang="el-GR" sz="1100" b="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4C11575E-0768-D850-CCC6-1D9CB6CA716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74D5D8-74C3-4A38-835E-EC8AAD529D29}" type="slidenum">
              <a:rPr kumimoji="0" lang="el-GR" sz="1200" b="0" i="0" u="none" strike="noStrike" kern="1200" cap="none" spc="0" normalizeH="0" baseline="0" noProof="0" smtClean="0">
                <a:ln>
                  <a:noFill/>
                </a:ln>
                <a:solidFill>
                  <a:prstClr val="black"/>
                </a:solidFill>
                <a:effectLst/>
                <a:uLnTx/>
                <a:uFillTx/>
                <a:latin typeface="Aptos" panose="02110004020202020204"/>
                <a:ea typeface="+mn-ea"/>
                <a:cs typeface="+mn-cs"/>
              </a:rPr>
              <a:t>48</a:t>
            </a:fld>
            <a:endParaRPr kumimoji="0" lang="el-GR"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425904252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E9AD8FBA-D1F9-B098-9276-E5E05740C7F1}"/>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9EAC69E3-CCE4-5686-049D-5DF416F1D861}"/>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69B661C8-8F29-D569-8C07-EC9CEA688939}"/>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FCA00874-9279-9ABC-9112-4C58DE4E629F}"/>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49</a:t>
            </a:fld>
            <a:endParaRPr/>
          </a:p>
        </p:txBody>
      </p:sp>
    </p:spTree>
    <p:extLst>
      <p:ext uri="{BB962C8B-B14F-4D97-AF65-F5344CB8AC3E}">
        <p14:creationId xmlns:p14="http://schemas.microsoft.com/office/powerpoint/2010/main" val="15001233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g34519fc2d75_0_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9" name="Google Shape;149;g34519fc2d75_0_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50" name="Google Shape;150;g34519fc2d75_0_8: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a:t>
            </a:fld>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CCB4D24F-BAC6-7E9E-885E-21E5BFAD9CA0}"/>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F66304E5-F1C3-77BF-4E24-48F669FA939F}"/>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134EDF74-2C23-4A57-F969-C942C817EA71}"/>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8558AA01-B06D-40ED-F6F5-7D30867D06F2}"/>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50</a:t>
            </a:fld>
            <a:endParaRPr/>
          </a:p>
        </p:txBody>
      </p:sp>
    </p:spTree>
    <p:extLst>
      <p:ext uri="{BB962C8B-B14F-4D97-AF65-F5344CB8AC3E}">
        <p14:creationId xmlns:p14="http://schemas.microsoft.com/office/powerpoint/2010/main" val="368756017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29FDB386-9DD6-0CCA-C0E3-F09C41D4C654}"/>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4DBF70AF-9C76-1126-9598-565A67F8948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A52CABEC-C5B4-32E1-CDBA-49DEBC86079B}"/>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B401D8E4-4ABF-A39B-7AC2-571A13B7CCCC}"/>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51</a:t>
            </a:fld>
            <a:endParaRPr/>
          </a:p>
        </p:txBody>
      </p:sp>
    </p:spTree>
    <p:extLst>
      <p:ext uri="{BB962C8B-B14F-4D97-AF65-F5344CB8AC3E}">
        <p14:creationId xmlns:p14="http://schemas.microsoft.com/office/powerpoint/2010/main" val="19844704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14265BC9-0D5A-6859-9231-585040671B53}"/>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2B6630D9-6659-BC26-4347-17F8BE1256C0}"/>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5615EA51-CF4F-57A0-D255-F82191E43C64}"/>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466B2CF3-D505-C226-515F-42BBA23EAEA7}"/>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52</a:t>
            </a:fld>
            <a:endParaRPr/>
          </a:p>
        </p:txBody>
      </p:sp>
    </p:spTree>
    <p:extLst>
      <p:ext uri="{BB962C8B-B14F-4D97-AF65-F5344CB8AC3E}">
        <p14:creationId xmlns:p14="http://schemas.microsoft.com/office/powerpoint/2010/main" val="299718682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9F80E855-1CEA-FA59-BB89-D5A00D3DC3D6}"/>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3243092E-A400-C02C-6842-A25D4A89B2DA}"/>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77C10B13-69DA-63B0-97A6-E689056F8668}"/>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F9E452B3-053C-726F-DCFA-2D32A0BCE653}"/>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53</a:t>
            </a:fld>
            <a:endParaRPr/>
          </a:p>
        </p:txBody>
      </p:sp>
    </p:spTree>
    <p:extLst>
      <p:ext uri="{BB962C8B-B14F-4D97-AF65-F5344CB8AC3E}">
        <p14:creationId xmlns:p14="http://schemas.microsoft.com/office/powerpoint/2010/main" val="1211375878"/>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B0797163-97B7-DF08-F59E-5CE5A019C917}"/>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F0A38A29-10F3-3E91-1175-C2E0CF5A8D66}"/>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F753194E-DFE8-74D5-A2BE-85C21FAE8330}"/>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7616917B-2305-9334-2CAB-E92B4FCD38FB}"/>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54</a:t>
            </a:fld>
            <a:endParaRPr/>
          </a:p>
        </p:txBody>
      </p:sp>
    </p:spTree>
    <p:extLst>
      <p:ext uri="{BB962C8B-B14F-4D97-AF65-F5344CB8AC3E}">
        <p14:creationId xmlns:p14="http://schemas.microsoft.com/office/powerpoint/2010/main" val="2069850522"/>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35205A9B-3FFA-0473-0BC6-B54B0316085A}"/>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10AA183B-FA9B-C4BE-BF3F-2A57EF616C9A}"/>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B85E1E89-4679-47B4-3F50-70ADCFFC463E}"/>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421A7302-F6CB-897D-530C-91F301E7C666}"/>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55</a:t>
            </a:fld>
            <a:endParaRPr/>
          </a:p>
        </p:txBody>
      </p:sp>
    </p:spTree>
    <p:extLst>
      <p:ext uri="{BB962C8B-B14F-4D97-AF65-F5344CB8AC3E}">
        <p14:creationId xmlns:p14="http://schemas.microsoft.com/office/powerpoint/2010/main" val="979576302"/>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5D2A90EB-AC60-D6D4-BE5E-D7F82E1006C0}"/>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427EEFEA-CDD4-B42F-8DD7-ABDB25AD28E3}"/>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D9901786-32A8-498D-3BD1-EBC2CD67AD66}"/>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AFFED387-8D5A-6369-3249-6E326DDED31D}"/>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56</a:t>
            </a:fld>
            <a:endParaRPr/>
          </a:p>
        </p:txBody>
      </p:sp>
    </p:spTree>
    <p:extLst>
      <p:ext uri="{BB962C8B-B14F-4D97-AF65-F5344CB8AC3E}">
        <p14:creationId xmlns:p14="http://schemas.microsoft.com/office/powerpoint/2010/main" val="3851902862"/>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DB3CCE81-609A-7430-7FAC-0E685FB05A58}"/>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5004B2EC-59D8-5626-9ED6-09318CC5DEFB}"/>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AC13F0BA-D932-612B-61E0-AD10C2EBB437}"/>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C1F71F04-7CC8-A9B5-107F-C5DE81023C89}"/>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57</a:t>
            </a:fld>
            <a:endParaRPr/>
          </a:p>
        </p:txBody>
      </p:sp>
    </p:spTree>
    <p:extLst>
      <p:ext uri="{BB962C8B-B14F-4D97-AF65-F5344CB8AC3E}">
        <p14:creationId xmlns:p14="http://schemas.microsoft.com/office/powerpoint/2010/main" val="405332219"/>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a:extLst>
            <a:ext uri="{FF2B5EF4-FFF2-40B4-BE49-F238E27FC236}">
              <a16:creationId xmlns:a16="http://schemas.microsoft.com/office/drawing/2014/main" id="{C5F0C60A-6831-88D5-8CE3-1B12CC1F5CC5}"/>
            </a:ext>
          </a:extLst>
        </p:cNvPr>
        <p:cNvGrpSpPr/>
        <p:nvPr/>
      </p:nvGrpSpPr>
      <p:grpSpPr>
        <a:xfrm>
          <a:off x="0" y="0"/>
          <a:ext cx="0" cy="0"/>
          <a:chOff x="0" y="0"/>
          <a:chExt cx="0" cy="0"/>
        </a:xfrm>
      </p:grpSpPr>
      <p:sp>
        <p:nvSpPr>
          <p:cNvPr id="130" name="Google Shape;130;p7:notes">
            <a:extLst>
              <a:ext uri="{FF2B5EF4-FFF2-40B4-BE49-F238E27FC236}">
                <a16:creationId xmlns:a16="http://schemas.microsoft.com/office/drawing/2014/main" id="{9D914B82-B53C-9F50-FEC7-53DF0ACF67EA}"/>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1" name="Google Shape;131;p7:notes">
            <a:extLst>
              <a:ext uri="{FF2B5EF4-FFF2-40B4-BE49-F238E27FC236}">
                <a16:creationId xmlns:a16="http://schemas.microsoft.com/office/drawing/2014/main" id="{9DAD0152-A30F-4EA3-7CC1-C8FA499CAC20}"/>
              </a:ext>
            </a:extLst>
          </p:cNvPr>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r>
              <a:rPr lang="en-US" dirty="0"/>
              <a:t>Εξερεύνηση στρατηγικών για την αξιολόγηση και τη μείωση του περιβαλλοντικού αντίκτυπου στις παραστατικές τέχνες.</a:t>
            </a:r>
          </a:p>
          <a:p>
            <a:r>
              <a:rPr lang="en-US" dirty="0"/>
              <a:t>Εισαγωγή στον κύκλο PDCA και στην αξιολόγηση του κύκλου ζωής (LCA).</a:t>
            </a:r>
          </a:p>
        </p:txBody>
      </p:sp>
      <p:sp>
        <p:nvSpPr>
          <p:cNvPr id="132" name="Google Shape;132;p7:notes">
            <a:extLst>
              <a:ext uri="{FF2B5EF4-FFF2-40B4-BE49-F238E27FC236}">
                <a16:creationId xmlns:a16="http://schemas.microsoft.com/office/drawing/2014/main" id="{C037CE4C-E630-5099-6C3F-1A61E3683C6D}"/>
              </a:ext>
            </a:extLst>
          </p:cNvPr>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58</a:t>
            </a:fld>
            <a:endParaRPr/>
          </a:p>
        </p:txBody>
      </p:sp>
    </p:spTree>
    <p:extLst>
      <p:ext uri="{BB962C8B-B14F-4D97-AF65-F5344CB8AC3E}">
        <p14:creationId xmlns:p14="http://schemas.microsoft.com/office/powerpoint/2010/main" val="3961337495"/>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8A1C2A29-87EA-9DC9-6489-3A9B71C91B0D}"/>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B9FA2D7F-1991-4C5B-E8C9-722DC69F91F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4A165BA9-6701-AC58-AE97-55CC2F1D669E}"/>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1B5431D9-BC66-3F4B-5AB0-021120E84E5F}"/>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59</a:t>
            </a:fld>
            <a:endParaRPr/>
          </a:p>
        </p:txBody>
      </p:sp>
    </p:spTree>
    <p:extLst>
      <p:ext uri="{BB962C8B-B14F-4D97-AF65-F5344CB8AC3E}">
        <p14:creationId xmlns:p14="http://schemas.microsoft.com/office/powerpoint/2010/main" val="22852515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a:extLst>
            <a:ext uri="{FF2B5EF4-FFF2-40B4-BE49-F238E27FC236}">
              <a16:creationId xmlns:a16="http://schemas.microsoft.com/office/drawing/2014/main" id="{D66A5184-DE1C-E9C1-42F8-DEF0222CCD18}"/>
            </a:ext>
          </a:extLst>
        </p:cNvPr>
        <p:cNvGrpSpPr/>
        <p:nvPr/>
      </p:nvGrpSpPr>
      <p:grpSpPr>
        <a:xfrm>
          <a:off x="0" y="0"/>
          <a:ext cx="0" cy="0"/>
          <a:chOff x="0" y="0"/>
          <a:chExt cx="0" cy="0"/>
        </a:xfrm>
      </p:grpSpPr>
      <p:sp>
        <p:nvSpPr>
          <p:cNvPr id="148" name="Google Shape;148;g34519fc2d75_0_8:notes">
            <a:extLst>
              <a:ext uri="{FF2B5EF4-FFF2-40B4-BE49-F238E27FC236}">
                <a16:creationId xmlns:a16="http://schemas.microsoft.com/office/drawing/2014/main" id="{90B8DA24-D16B-C16F-1277-C5B288499B2B}"/>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9" name="Google Shape;149;g34519fc2d75_0_8:notes">
            <a:extLst>
              <a:ext uri="{FF2B5EF4-FFF2-40B4-BE49-F238E27FC236}">
                <a16:creationId xmlns:a16="http://schemas.microsoft.com/office/drawing/2014/main" id="{EF5D8986-BCDF-D1ED-0B7B-07B55E98F475}"/>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50" name="Google Shape;150;g34519fc2d75_0_8:notes">
            <a:extLst>
              <a:ext uri="{FF2B5EF4-FFF2-40B4-BE49-F238E27FC236}">
                <a16:creationId xmlns:a16="http://schemas.microsoft.com/office/drawing/2014/main" id="{EB10EFE0-28F6-5716-05AD-B266CDD93445}"/>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6</a:t>
            </a:fld>
            <a:endParaRPr/>
          </a:p>
        </p:txBody>
      </p:sp>
    </p:spTree>
    <p:extLst>
      <p:ext uri="{BB962C8B-B14F-4D97-AF65-F5344CB8AC3E}">
        <p14:creationId xmlns:p14="http://schemas.microsoft.com/office/powerpoint/2010/main" val="2150155956"/>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3572CC6D-553A-06B9-5E99-0DD402BFC5C8}"/>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8014E87D-97D6-5661-17DB-30EFDF70B9B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1331902D-88C3-C1C5-C621-AF263C45D215}"/>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2E609E8F-089B-09EF-FBF1-502BFCAB52D4}"/>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60</a:t>
            </a:fld>
            <a:endParaRPr/>
          </a:p>
        </p:txBody>
      </p:sp>
    </p:spTree>
    <p:extLst>
      <p:ext uri="{BB962C8B-B14F-4D97-AF65-F5344CB8AC3E}">
        <p14:creationId xmlns:p14="http://schemas.microsoft.com/office/powerpoint/2010/main" val="2919228717"/>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85AFC772-59D7-24AC-6C6E-C74511465E9D}"/>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090283FC-335D-3143-C81D-334EB11A56D5}"/>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99994B82-72FB-5BE0-1BB4-EAB640665951}"/>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2C3C1079-ADF5-0CD2-57B3-913109DBF3A0}"/>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61</a:t>
            </a:fld>
            <a:endParaRPr/>
          </a:p>
        </p:txBody>
      </p:sp>
    </p:spTree>
    <p:extLst>
      <p:ext uri="{BB962C8B-B14F-4D97-AF65-F5344CB8AC3E}">
        <p14:creationId xmlns:p14="http://schemas.microsoft.com/office/powerpoint/2010/main" val="2551409459"/>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2AAF8708-5BFF-5C7C-2764-2F7A386AA350}"/>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538530B2-C0F8-5A08-D1AE-BC64CC0AF21A}"/>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6A13E16D-6755-8CCA-D02F-A8DE6AA18995}"/>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3E87DB67-4022-3633-1B59-7B50B8832D1B}"/>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62</a:t>
            </a:fld>
            <a:endParaRPr/>
          </a:p>
        </p:txBody>
      </p:sp>
    </p:spTree>
    <p:extLst>
      <p:ext uri="{BB962C8B-B14F-4D97-AF65-F5344CB8AC3E}">
        <p14:creationId xmlns:p14="http://schemas.microsoft.com/office/powerpoint/2010/main" val="2590783607"/>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AF5BF221-A93C-C1EE-28FA-2859E1FBFED1}"/>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9D8A11DD-B7C4-14C0-0E87-F95DA33CD532}"/>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87E75BD3-46BE-0C8A-A75F-7ADA1CDDD4FD}"/>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A97BBEA2-7CA8-441A-35E0-08189AA1A87B}"/>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63</a:t>
            </a:fld>
            <a:endParaRPr/>
          </a:p>
        </p:txBody>
      </p:sp>
    </p:spTree>
    <p:extLst>
      <p:ext uri="{BB962C8B-B14F-4D97-AF65-F5344CB8AC3E}">
        <p14:creationId xmlns:p14="http://schemas.microsoft.com/office/powerpoint/2010/main" val="3227449462"/>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4664996B-DC04-81AB-C9C4-E53886FD5CF6}"/>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AC808A43-5535-E126-4613-1B1B81C3CF9C}"/>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90A1BB01-F04E-49EE-CD26-20DA6323208A}"/>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3567116C-5105-37A9-9FC0-61FD6052B952}"/>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64</a:t>
            </a:fld>
            <a:endParaRPr/>
          </a:p>
        </p:txBody>
      </p:sp>
    </p:spTree>
    <p:extLst>
      <p:ext uri="{BB962C8B-B14F-4D97-AF65-F5344CB8AC3E}">
        <p14:creationId xmlns:p14="http://schemas.microsoft.com/office/powerpoint/2010/main" val="3544363748"/>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9CAF1FFC-5C11-48D2-7D1D-9A260B543149}"/>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7996FDD9-613A-3063-7E3A-2823ACFFB270}"/>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01FA1C98-460E-B317-590B-110382A4A582}"/>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3335F24A-8B5E-2B2C-E7AB-2690B79FB7FB}"/>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65</a:t>
            </a:fld>
            <a:endParaRPr/>
          </a:p>
        </p:txBody>
      </p:sp>
    </p:spTree>
    <p:extLst>
      <p:ext uri="{BB962C8B-B14F-4D97-AF65-F5344CB8AC3E}">
        <p14:creationId xmlns:p14="http://schemas.microsoft.com/office/powerpoint/2010/main" val="670562416"/>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7A5B3A-6E2B-63C5-FB5C-4B0727791CDE}"/>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A4DF936D-3FF0-2E38-7DE9-16C5BE3520F6}"/>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D0FE7FA8-DDA3-F857-6A5F-3DB72C8A824B}"/>
              </a:ext>
            </a:extLst>
          </p:cNvPr>
          <p:cNvSpPr>
            <a:spLocks noGrp="1"/>
          </p:cNvSpPr>
          <p:nvPr>
            <p:ph type="body" idx="1"/>
          </p:nvPr>
        </p:nvSpPr>
        <p:spPr/>
        <p:txBody>
          <a:bodyPr/>
          <a:lstStyle/>
          <a:p>
            <a:endParaRPr lang="el-GR" sz="1100" b="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226F0A30-20E3-E63A-8A66-65E8953821B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74D5D8-74C3-4A38-835E-EC8AAD529D29}" type="slidenum">
              <a:rPr kumimoji="0" lang="el-GR" sz="1200" b="0" i="0" u="none" strike="noStrike" kern="1200" cap="none" spc="0" normalizeH="0" baseline="0" noProof="0" smtClean="0">
                <a:ln>
                  <a:noFill/>
                </a:ln>
                <a:solidFill>
                  <a:prstClr val="black"/>
                </a:solidFill>
                <a:effectLst/>
                <a:uLnTx/>
                <a:uFillTx/>
                <a:latin typeface="Aptos" panose="02110004020202020204"/>
                <a:ea typeface="+mn-ea"/>
                <a:cs typeface="+mn-cs"/>
              </a:rPr>
              <a:t>66</a:t>
            </a:fld>
            <a:endParaRPr kumimoji="0" lang="el-GR"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118023253"/>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a:extLst>
            <a:ext uri="{FF2B5EF4-FFF2-40B4-BE49-F238E27FC236}">
              <a16:creationId xmlns:a16="http://schemas.microsoft.com/office/drawing/2014/main" id="{CB86AB44-C1ED-CA52-3FEB-30FB68B4EE12}"/>
            </a:ext>
          </a:extLst>
        </p:cNvPr>
        <p:cNvGrpSpPr/>
        <p:nvPr/>
      </p:nvGrpSpPr>
      <p:grpSpPr>
        <a:xfrm>
          <a:off x="0" y="0"/>
          <a:ext cx="0" cy="0"/>
          <a:chOff x="0" y="0"/>
          <a:chExt cx="0" cy="0"/>
        </a:xfrm>
      </p:grpSpPr>
      <p:sp>
        <p:nvSpPr>
          <p:cNvPr id="138" name="Google Shape;138;g34519fc2d75_0_0:notes">
            <a:extLst>
              <a:ext uri="{FF2B5EF4-FFF2-40B4-BE49-F238E27FC236}">
                <a16:creationId xmlns:a16="http://schemas.microsoft.com/office/drawing/2014/main" id="{CD96D346-C04B-05D1-6282-7F0F4AD0F6C7}"/>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34519fc2d75_0_0:notes">
            <a:extLst>
              <a:ext uri="{FF2B5EF4-FFF2-40B4-BE49-F238E27FC236}">
                <a16:creationId xmlns:a16="http://schemas.microsoft.com/office/drawing/2014/main" id="{835C14B4-6D28-30F9-F9AA-53500A506BA4}"/>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endParaRPr dirty="0"/>
          </a:p>
        </p:txBody>
      </p:sp>
      <p:sp>
        <p:nvSpPr>
          <p:cNvPr id="140" name="Google Shape;140;g34519fc2d75_0_0:notes">
            <a:extLst>
              <a:ext uri="{FF2B5EF4-FFF2-40B4-BE49-F238E27FC236}">
                <a16:creationId xmlns:a16="http://schemas.microsoft.com/office/drawing/2014/main" id="{FC056024-0D58-52C1-627F-0E426FA84D7A}"/>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67</a:t>
            </a:fld>
            <a:endParaRPr/>
          </a:p>
        </p:txBody>
      </p:sp>
    </p:spTree>
    <p:extLst>
      <p:ext uri="{BB962C8B-B14F-4D97-AF65-F5344CB8AC3E}">
        <p14:creationId xmlns:p14="http://schemas.microsoft.com/office/powerpoint/2010/main" val="2922514501"/>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41B334-3019-8B18-B12A-889203B30486}"/>
            </a:ext>
          </a:extLst>
        </p:cNvPr>
        <p:cNvGrpSpPr/>
        <p:nvPr/>
      </p:nvGrpSpPr>
      <p:grpSpPr>
        <a:xfrm>
          <a:off x="0" y="0"/>
          <a:ext cx="0" cy="0"/>
          <a:chOff x="0" y="0"/>
          <a:chExt cx="0" cy="0"/>
        </a:xfrm>
      </p:grpSpPr>
      <p:sp>
        <p:nvSpPr>
          <p:cNvPr id="2" name="Θέση εικόνας διαφάνειας 1">
            <a:extLst>
              <a:ext uri="{FF2B5EF4-FFF2-40B4-BE49-F238E27FC236}">
                <a16:creationId xmlns:a16="http://schemas.microsoft.com/office/drawing/2014/main" id="{E9E678A1-8C91-332B-7F5A-E3097CA9210B}"/>
              </a:ext>
            </a:extLst>
          </p:cNvPr>
          <p:cNvSpPr>
            <a:spLocks noGrp="1" noRot="1" noChangeAspect="1"/>
          </p:cNvSpPr>
          <p:nvPr>
            <p:ph type="sldImg"/>
          </p:nvPr>
        </p:nvSpPr>
        <p:spPr/>
      </p:sp>
      <p:sp>
        <p:nvSpPr>
          <p:cNvPr id="3" name="Θέση σημειώσεων 2">
            <a:extLst>
              <a:ext uri="{FF2B5EF4-FFF2-40B4-BE49-F238E27FC236}">
                <a16:creationId xmlns:a16="http://schemas.microsoft.com/office/drawing/2014/main" id="{FED67F25-3FF5-57B2-D647-555ABDD58C84}"/>
              </a:ext>
            </a:extLst>
          </p:cNvPr>
          <p:cNvSpPr>
            <a:spLocks noGrp="1"/>
          </p:cNvSpPr>
          <p:nvPr>
            <p:ph type="body" idx="1"/>
          </p:nvPr>
        </p:nvSpPr>
        <p:spPr/>
        <p:txBody>
          <a:bodyPr/>
          <a:lstStyle/>
          <a:p>
            <a:r>
              <a:rPr lang="en-US" sz="1100" dirty="0">
                <a:latin typeface="Calibri" panose="020F0502020204030204" pitchFamily="34" charset="0"/>
                <a:ea typeface="Calibri" panose="020F0502020204030204" pitchFamily="34" charset="0"/>
                <a:cs typeface="Calibri" panose="020F0502020204030204" pitchFamily="34" charset="0"/>
              </a:rPr>
              <a:t>Χρησιμοποιήστε αυτή τη στιγμή για να εδραιώσετε τις γνώσεις που αποκτήσατε στο Κεφάλαιο 2.</a:t>
            </a:r>
            <a:endParaRPr lang="el-GR" sz="1100" dirty="0">
              <a:latin typeface="Calibri" panose="020F0502020204030204" pitchFamily="34" charset="0"/>
              <a:ea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BBE52FE1-0A26-5AB3-31DA-A2631C5FC646}"/>
              </a:ext>
            </a:extLst>
          </p:cNvPr>
          <p:cNvSpPr>
            <a:spLocks noGrp="1"/>
          </p:cNvSpPr>
          <p:nvPr>
            <p:ph type="sldNum" sz="quarter" idx="5"/>
          </p:nvPr>
        </p:nvSpPr>
        <p:spPr/>
        <p:txBody>
          <a:bodyPr/>
          <a:lstStyle/>
          <a:p>
            <a:fld id="{D274D5D8-74C3-4A38-835E-EC8AAD529D29}" type="slidenum">
              <a:rPr lang="el-GR" smtClean="0"/>
              <a:t>68</a:t>
            </a:fld>
            <a:endParaRPr lang="el-GR"/>
          </a:p>
        </p:txBody>
      </p:sp>
    </p:spTree>
    <p:extLst>
      <p:ext uri="{BB962C8B-B14F-4D97-AF65-F5344CB8AC3E}">
        <p14:creationId xmlns:p14="http://schemas.microsoft.com/office/powerpoint/2010/main" val="2421558261"/>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8"/>
        <p:cNvGrpSpPr/>
        <p:nvPr/>
      </p:nvGrpSpPr>
      <p:grpSpPr>
        <a:xfrm>
          <a:off x="0" y="0"/>
          <a:ext cx="0" cy="0"/>
          <a:chOff x="0" y="0"/>
          <a:chExt cx="0" cy="0"/>
        </a:xfrm>
      </p:grpSpPr>
      <p:sp>
        <p:nvSpPr>
          <p:cNvPr id="479" name="Google Shape;479;p1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80" name="Google Shape;480;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a:extLst>
            <a:ext uri="{FF2B5EF4-FFF2-40B4-BE49-F238E27FC236}">
              <a16:creationId xmlns:a16="http://schemas.microsoft.com/office/drawing/2014/main" id="{AB59904D-B577-CA57-EF75-7067768965A6}"/>
            </a:ext>
          </a:extLst>
        </p:cNvPr>
        <p:cNvGrpSpPr/>
        <p:nvPr/>
      </p:nvGrpSpPr>
      <p:grpSpPr>
        <a:xfrm>
          <a:off x="0" y="0"/>
          <a:ext cx="0" cy="0"/>
          <a:chOff x="0" y="0"/>
          <a:chExt cx="0" cy="0"/>
        </a:xfrm>
      </p:grpSpPr>
      <p:sp>
        <p:nvSpPr>
          <p:cNvPr id="148" name="Google Shape;148;g34519fc2d75_0_8:notes">
            <a:extLst>
              <a:ext uri="{FF2B5EF4-FFF2-40B4-BE49-F238E27FC236}">
                <a16:creationId xmlns:a16="http://schemas.microsoft.com/office/drawing/2014/main" id="{13A138AC-9042-906E-429A-2BE016D365B6}"/>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9" name="Google Shape;149;g34519fc2d75_0_8:notes">
            <a:extLst>
              <a:ext uri="{FF2B5EF4-FFF2-40B4-BE49-F238E27FC236}">
                <a16:creationId xmlns:a16="http://schemas.microsoft.com/office/drawing/2014/main" id="{0CACF121-C87C-D46D-2D1D-F9EF470F8FBA}"/>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50" name="Google Shape;150;g34519fc2d75_0_8:notes">
            <a:extLst>
              <a:ext uri="{FF2B5EF4-FFF2-40B4-BE49-F238E27FC236}">
                <a16:creationId xmlns:a16="http://schemas.microsoft.com/office/drawing/2014/main" id="{67F23129-96C3-390E-8DE7-AB66C331DF5F}"/>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7</a:t>
            </a:fld>
            <a:endParaRPr/>
          </a:p>
        </p:txBody>
      </p:sp>
    </p:spTree>
    <p:extLst>
      <p:ext uri="{BB962C8B-B14F-4D97-AF65-F5344CB8AC3E}">
        <p14:creationId xmlns:p14="http://schemas.microsoft.com/office/powerpoint/2010/main" val="33815258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a:extLst>
            <a:ext uri="{FF2B5EF4-FFF2-40B4-BE49-F238E27FC236}">
              <a16:creationId xmlns:a16="http://schemas.microsoft.com/office/drawing/2014/main" id="{24667AC5-EE90-D8DE-8093-B80F56926F1C}"/>
            </a:ext>
          </a:extLst>
        </p:cNvPr>
        <p:cNvGrpSpPr/>
        <p:nvPr/>
      </p:nvGrpSpPr>
      <p:grpSpPr>
        <a:xfrm>
          <a:off x="0" y="0"/>
          <a:ext cx="0" cy="0"/>
          <a:chOff x="0" y="0"/>
          <a:chExt cx="0" cy="0"/>
        </a:xfrm>
      </p:grpSpPr>
      <p:sp>
        <p:nvSpPr>
          <p:cNvPr id="148" name="Google Shape;148;g34519fc2d75_0_8:notes">
            <a:extLst>
              <a:ext uri="{FF2B5EF4-FFF2-40B4-BE49-F238E27FC236}">
                <a16:creationId xmlns:a16="http://schemas.microsoft.com/office/drawing/2014/main" id="{660222C5-164A-C624-2E1F-ED4741696413}"/>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9" name="Google Shape;149;g34519fc2d75_0_8:notes">
            <a:extLst>
              <a:ext uri="{FF2B5EF4-FFF2-40B4-BE49-F238E27FC236}">
                <a16:creationId xmlns:a16="http://schemas.microsoft.com/office/drawing/2014/main" id="{F147A6D7-8E47-FA25-7580-7FDFFDB5B97E}"/>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50" name="Google Shape;150;g34519fc2d75_0_8:notes">
            <a:extLst>
              <a:ext uri="{FF2B5EF4-FFF2-40B4-BE49-F238E27FC236}">
                <a16:creationId xmlns:a16="http://schemas.microsoft.com/office/drawing/2014/main" id="{CA19A9CC-0A89-D781-448C-0EE5246903A2}"/>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8</a:t>
            </a:fld>
            <a:endParaRPr/>
          </a:p>
        </p:txBody>
      </p:sp>
    </p:spTree>
    <p:extLst>
      <p:ext uri="{BB962C8B-B14F-4D97-AF65-F5344CB8AC3E}">
        <p14:creationId xmlns:p14="http://schemas.microsoft.com/office/powerpoint/2010/main" val="3632558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a:extLst>
            <a:ext uri="{FF2B5EF4-FFF2-40B4-BE49-F238E27FC236}">
              <a16:creationId xmlns:a16="http://schemas.microsoft.com/office/drawing/2014/main" id="{995EFB94-274E-5FB0-195D-2051F57B896F}"/>
            </a:ext>
          </a:extLst>
        </p:cNvPr>
        <p:cNvGrpSpPr/>
        <p:nvPr/>
      </p:nvGrpSpPr>
      <p:grpSpPr>
        <a:xfrm>
          <a:off x="0" y="0"/>
          <a:ext cx="0" cy="0"/>
          <a:chOff x="0" y="0"/>
          <a:chExt cx="0" cy="0"/>
        </a:xfrm>
      </p:grpSpPr>
      <p:sp>
        <p:nvSpPr>
          <p:cNvPr id="148" name="Google Shape;148;g34519fc2d75_0_8:notes">
            <a:extLst>
              <a:ext uri="{FF2B5EF4-FFF2-40B4-BE49-F238E27FC236}">
                <a16:creationId xmlns:a16="http://schemas.microsoft.com/office/drawing/2014/main" id="{03FF08BA-2948-D4A3-5294-7AA34C67A5DF}"/>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9" name="Google Shape;149;g34519fc2d75_0_8:notes">
            <a:extLst>
              <a:ext uri="{FF2B5EF4-FFF2-40B4-BE49-F238E27FC236}">
                <a16:creationId xmlns:a16="http://schemas.microsoft.com/office/drawing/2014/main" id="{24B5D07E-794A-951A-9AE4-5EB92CE4CEF1}"/>
              </a:ext>
            </a:extLst>
          </p:cNvPr>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50" name="Google Shape;150;g34519fc2d75_0_8:notes">
            <a:extLst>
              <a:ext uri="{FF2B5EF4-FFF2-40B4-BE49-F238E27FC236}">
                <a16:creationId xmlns:a16="http://schemas.microsoft.com/office/drawing/2014/main" id="{C4EA3CDE-1F73-5E07-4137-AD5FC282E7C4}"/>
              </a:ext>
            </a:extLst>
          </p:cNvPr>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9</a:t>
            </a:fld>
            <a:endParaRPr/>
          </a:p>
        </p:txBody>
      </p:sp>
    </p:spTree>
    <p:extLst>
      <p:ext uri="{BB962C8B-B14F-4D97-AF65-F5344CB8AC3E}">
        <p14:creationId xmlns:p14="http://schemas.microsoft.com/office/powerpoint/2010/main" val="25734607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5"/>
        <p:cNvGrpSpPr/>
        <p:nvPr/>
      </p:nvGrpSpPr>
      <p:grpSpPr>
        <a:xfrm>
          <a:off x="0" y="0"/>
          <a:ext cx="0" cy="0"/>
          <a:chOff x="0" y="0"/>
          <a:chExt cx="0" cy="0"/>
        </a:xfrm>
      </p:grpSpPr>
      <p:sp>
        <p:nvSpPr>
          <p:cNvPr id="16" name="Google Shape;16;p2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7" name="Google Shape;17;p2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8" name="Google Shape;18;p20"/>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sz="2200"/>
            </a:lvl1pPr>
            <a:lvl2pPr marL="0" lvl="1" indent="0" algn="r">
              <a:spcBef>
                <a:spcPts val="0"/>
              </a:spcBef>
              <a:buNone/>
              <a:defRPr sz="2200"/>
            </a:lvl2pPr>
            <a:lvl3pPr marL="0" lvl="2" indent="0" algn="r">
              <a:spcBef>
                <a:spcPts val="0"/>
              </a:spcBef>
              <a:buNone/>
              <a:defRPr sz="2200"/>
            </a:lvl3pPr>
            <a:lvl4pPr marL="0" lvl="3" indent="0" algn="r">
              <a:spcBef>
                <a:spcPts val="0"/>
              </a:spcBef>
              <a:buNone/>
              <a:defRPr sz="2200"/>
            </a:lvl4pPr>
            <a:lvl5pPr marL="0" lvl="4" indent="0" algn="r">
              <a:spcBef>
                <a:spcPts val="0"/>
              </a:spcBef>
              <a:buNone/>
              <a:defRPr sz="2200"/>
            </a:lvl5pPr>
            <a:lvl6pPr marL="0" lvl="5" indent="0" algn="r">
              <a:spcBef>
                <a:spcPts val="0"/>
              </a:spcBef>
              <a:buNone/>
              <a:defRPr sz="2200"/>
            </a:lvl6pPr>
            <a:lvl7pPr marL="0" lvl="6" indent="0" algn="r">
              <a:spcBef>
                <a:spcPts val="0"/>
              </a:spcBef>
              <a:buNone/>
              <a:defRPr sz="2200"/>
            </a:lvl7pPr>
            <a:lvl8pPr marL="0" lvl="7" indent="0" algn="r">
              <a:spcBef>
                <a:spcPts val="0"/>
              </a:spcBef>
              <a:buNone/>
              <a:defRPr sz="2200"/>
            </a:lvl8pPr>
            <a:lvl9pPr marL="0" lvl="8" indent="0" algn="r">
              <a:spcBef>
                <a:spcPts val="0"/>
              </a:spcBef>
              <a:buNone/>
              <a:defRPr sz="2200"/>
            </a:lvl9pPr>
          </a:lstStyle>
          <a:p>
            <a:pPr marL="0" lvl="0" indent="0" algn="r" rtl="0">
              <a:spcBef>
                <a:spcPts val="0"/>
              </a:spcBef>
              <a:spcAft>
                <a:spcPts val="0"/>
              </a:spcAft>
              <a:buNone/>
            </a:pPr>
            <a:fld id="{00000000-1234-1234-1234-123412341234}" type="slidenum">
              <a:rPr lang="en-GB"/>
              <a:t>‹#›</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2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29"/>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5" name="Google Shape;75;p2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2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2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30"/>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30"/>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81" name="Google Shape;81;p3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3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3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9"/>
        <p:cNvGrpSpPr/>
        <p:nvPr/>
      </p:nvGrpSpPr>
      <p:grpSpPr>
        <a:xfrm>
          <a:off x="0" y="0"/>
          <a:ext cx="0" cy="0"/>
          <a:chOff x="0" y="0"/>
          <a:chExt cx="0" cy="0"/>
        </a:xfrm>
      </p:grpSpPr>
      <p:sp>
        <p:nvSpPr>
          <p:cNvPr id="20" name="Google Shape;20;p21"/>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1" name="Google Shape;21;p21"/>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22" name="Google Shape;22;p2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2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2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5"/>
        <p:cNvGrpSpPr/>
        <p:nvPr/>
      </p:nvGrpSpPr>
      <p:grpSpPr>
        <a:xfrm>
          <a:off x="0" y="0"/>
          <a:ext cx="0" cy="0"/>
          <a:chOff x="0" y="0"/>
          <a:chExt cx="0" cy="0"/>
        </a:xfrm>
      </p:grpSpPr>
      <p:sp>
        <p:nvSpPr>
          <p:cNvPr id="26" name="Google Shape;26;p2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22"/>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8" name="Google Shape;28;p2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2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2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1"/>
        <p:cNvGrpSpPr/>
        <p:nvPr/>
      </p:nvGrpSpPr>
      <p:grpSpPr>
        <a:xfrm>
          <a:off x="0" y="0"/>
          <a:ext cx="0" cy="0"/>
          <a:chOff x="0" y="0"/>
          <a:chExt cx="0" cy="0"/>
        </a:xfrm>
      </p:grpSpPr>
      <p:sp>
        <p:nvSpPr>
          <p:cNvPr id="32" name="Google Shape;32;p23"/>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23"/>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34" name="Google Shape;34;p2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2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2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7"/>
        <p:cNvGrpSpPr/>
        <p:nvPr/>
      </p:nvGrpSpPr>
      <p:grpSpPr>
        <a:xfrm>
          <a:off x="0" y="0"/>
          <a:ext cx="0" cy="0"/>
          <a:chOff x="0" y="0"/>
          <a:chExt cx="0" cy="0"/>
        </a:xfrm>
      </p:grpSpPr>
      <p:sp>
        <p:nvSpPr>
          <p:cNvPr id="38" name="Google Shape;38;p2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24"/>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40" name="Google Shape;40;p24"/>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41" name="Google Shape;41;p2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2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2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4"/>
        <p:cNvGrpSpPr/>
        <p:nvPr/>
      </p:nvGrpSpPr>
      <p:grpSpPr>
        <a:xfrm>
          <a:off x="0" y="0"/>
          <a:ext cx="0" cy="0"/>
          <a:chOff x="0" y="0"/>
          <a:chExt cx="0" cy="0"/>
        </a:xfrm>
      </p:grpSpPr>
      <p:sp>
        <p:nvSpPr>
          <p:cNvPr id="45" name="Google Shape;45;p2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25"/>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7" name="Google Shape;47;p25"/>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8" name="Google Shape;48;p25"/>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9" name="Google Shape;49;p25"/>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50" name="Google Shape;50;p2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2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3"/>
        <p:cNvGrpSpPr/>
        <p:nvPr/>
      </p:nvGrpSpPr>
      <p:grpSpPr>
        <a:xfrm>
          <a:off x="0" y="0"/>
          <a:ext cx="0" cy="0"/>
          <a:chOff x="0" y="0"/>
          <a:chExt cx="0" cy="0"/>
        </a:xfrm>
      </p:grpSpPr>
      <p:sp>
        <p:nvSpPr>
          <p:cNvPr id="54" name="Google Shape;54;p2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5" name="Google Shape;55;p2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2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2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27"/>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27"/>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61" name="Google Shape;61;p27"/>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2" name="Google Shape;62;p2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2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2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28"/>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28"/>
          <p:cNvSpPr>
            <a:spLocks noGrp="1"/>
          </p:cNvSpPr>
          <p:nvPr>
            <p:ph type="pic" idx="2"/>
          </p:nvPr>
        </p:nvSpPr>
        <p:spPr>
          <a:xfrm>
            <a:off x="1792288" y="612775"/>
            <a:ext cx="5486400" cy="4114800"/>
          </a:xfrm>
          <a:prstGeom prst="rect">
            <a:avLst/>
          </a:prstGeom>
          <a:noFill/>
          <a:ln>
            <a:noFill/>
          </a:ln>
        </p:spPr>
      </p:sp>
      <p:sp>
        <p:nvSpPr>
          <p:cNvPr id="68" name="Google Shape;68;p28"/>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9" name="Google Shape;69;p2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2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2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9"/>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12" name="Google Shape;12;p1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1" i="0" u="none" strike="noStrike" cap="none">
                <a:solidFill>
                  <a:srgbClr val="3F6031"/>
                </a:solidFill>
                <a:latin typeface="Calibri"/>
                <a:ea typeface="Calibri"/>
                <a:cs typeface="Calibri"/>
                <a:sym typeface="Calibri"/>
              </a:defRPr>
            </a:lvl1pPr>
            <a:lvl2pPr marL="0" marR="0" lvl="1" indent="0" algn="r" rtl="0">
              <a:spcBef>
                <a:spcPts val="0"/>
              </a:spcBef>
              <a:buNone/>
              <a:defRPr sz="1200" b="1" i="0" u="none" strike="noStrike" cap="none">
                <a:solidFill>
                  <a:srgbClr val="3F6031"/>
                </a:solidFill>
                <a:latin typeface="Calibri"/>
                <a:ea typeface="Calibri"/>
                <a:cs typeface="Calibri"/>
                <a:sym typeface="Calibri"/>
              </a:defRPr>
            </a:lvl2pPr>
            <a:lvl3pPr marL="0" marR="0" lvl="2" indent="0" algn="r" rtl="0">
              <a:spcBef>
                <a:spcPts val="0"/>
              </a:spcBef>
              <a:buNone/>
              <a:defRPr sz="1200" b="1" i="0" u="none" strike="noStrike" cap="none">
                <a:solidFill>
                  <a:srgbClr val="3F6031"/>
                </a:solidFill>
                <a:latin typeface="Calibri"/>
                <a:ea typeface="Calibri"/>
                <a:cs typeface="Calibri"/>
                <a:sym typeface="Calibri"/>
              </a:defRPr>
            </a:lvl3pPr>
            <a:lvl4pPr marL="0" marR="0" lvl="3" indent="0" algn="r" rtl="0">
              <a:spcBef>
                <a:spcPts val="0"/>
              </a:spcBef>
              <a:buNone/>
              <a:defRPr sz="1200" b="1" i="0" u="none" strike="noStrike" cap="none">
                <a:solidFill>
                  <a:srgbClr val="3F6031"/>
                </a:solidFill>
                <a:latin typeface="Calibri"/>
                <a:ea typeface="Calibri"/>
                <a:cs typeface="Calibri"/>
                <a:sym typeface="Calibri"/>
              </a:defRPr>
            </a:lvl4pPr>
            <a:lvl5pPr marL="0" marR="0" lvl="4" indent="0" algn="r" rtl="0">
              <a:spcBef>
                <a:spcPts val="0"/>
              </a:spcBef>
              <a:buNone/>
              <a:defRPr sz="1200" b="1" i="0" u="none" strike="noStrike" cap="none">
                <a:solidFill>
                  <a:srgbClr val="3F6031"/>
                </a:solidFill>
                <a:latin typeface="Calibri"/>
                <a:ea typeface="Calibri"/>
                <a:cs typeface="Calibri"/>
                <a:sym typeface="Calibri"/>
              </a:defRPr>
            </a:lvl5pPr>
            <a:lvl6pPr marL="0" marR="0" lvl="5" indent="0" algn="r" rtl="0">
              <a:spcBef>
                <a:spcPts val="0"/>
              </a:spcBef>
              <a:buNone/>
              <a:defRPr sz="1200" b="1" i="0" u="none" strike="noStrike" cap="none">
                <a:solidFill>
                  <a:srgbClr val="3F6031"/>
                </a:solidFill>
                <a:latin typeface="Calibri"/>
                <a:ea typeface="Calibri"/>
                <a:cs typeface="Calibri"/>
                <a:sym typeface="Calibri"/>
              </a:defRPr>
            </a:lvl6pPr>
            <a:lvl7pPr marL="0" marR="0" lvl="6" indent="0" algn="r" rtl="0">
              <a:spcBef>
                <a:spcPts val="0"/>
              </a:spcBef>
              <a:buNone/>
              <a:defRPr sz="1200" b="1" i="0" u="none" strike="noStrike" cap="none">
                <a:solidFill>
                  <a:srgbClr val="3F6031"/>
                </a:solidFill>
                <a:latin typeface="Calibri"/>
                <a:ea typeface="Calibri"/>
                <a:cs typeface="Calibri"/>
                <a:sym typeface="Calibri"/>
              </a:defRPr>
            </a:lvl7pPr>
            <a:lvl8pPr marL="0" marR="0" lvl="7" indent="0" algn="r" rtl="0">
              <a:spcBef>
                <a:spcPts val="0"/>
              </a:spcBef>
              <a:buNone/>
              <a:defRPr sz="1200" b="1" i="0" u="none" strike="noStrike" cap="none">
                <a:solidFill>
                  <a:srgbClr val="3F6031"/>
                </a:solidFill>
                <a:latin typeface="Calibri"/>
                <a:ea typeface="Calibri"/>
                <a:cs typeface="Calibri"/>
                <a:sym typeface="Calibri"/>
              </a:defRPr>
            </a:lvl8pPr>
            <a:lvl9pPr marL="0" marR="0" lvl="8" indent="0" algn="r" rtl="0">
              <a:spcBef>
                <a:spcPts val="0"/>
              </a:spcBef>
              <a:buNone/>
              <a:defRPr sz="1200" b="1" i="0" u="none" strike="noStrike" cap="none">
                <a:solidFill>
                  <a:srgbClr val="3F603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1.xml"/><Relationship Id="rId5" Type="http://schemas.openxmlformats.org/officeDocument/2006/relationships/image" Target="../media/image9.jpeg"/><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28.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9.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8.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9.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0.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4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3.xml"/><Relationship Id="rId1" Type="http://schemas.openxmlformats.org/officeDocument/2006/relationships/slideLayout" Target="../slideLayouts/slideLayout1.xml"/><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slides/_rels/slide44.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45.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4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46.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_rels/slide4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47.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_rels/slide4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8.xml"/><Relationship Id="rId1" Type="http://schemas.openxmlformats.org/officeDocument/2006/relationships/slideLayout" Target="../slideLayouts/slideLayout1.xml"/><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slides/_rels/slide4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9.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5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0.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51.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5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5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52.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_rels/slide53.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53.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_rels/slide5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4.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8.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9.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_rels/slide6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0.xml"/><Relationship Id="rId1" Type="http://schemas.openxmlformats.org/officeDocument/2006/relationships/slideLayout" Target="../slideLayouts/slideLayout1.xml"/><Relationship Id="rId5" Type="http://schemas.openxmlformats.org/officeDocument/2006/relationships/image" Target="../media/image22.png"/><Relationship Id="rId4" Type="http://schemas.openxmlformats.org/officeDocument/2006/relationships/image" Target="../media/image3.png"/></Relationships>
</file>

<file path=ppt/slides/_rels/slide6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1.xml"/><Relationship Id="rId1" Type="http://schemas.openxmlformats.org/officeDocument/2006/relationships/slideLayout" Target="../slideLayouts/slideLayout1.xml"/><Relationship Id="rId5" Type="http://schemas.openxmlformats.org/officeDocument/2006/relationships/image" Target="../media/image23.jpeg"/><Relationship Id="rId4" Type="http://schemas.openxmlformats.org/officeDocument/2006/relationships/image" Target="../media/image3.png"/></Relationships>
</file>

<file path=ppt/slides/_rels/slide62.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6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63.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63.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64.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6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65.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notesSlide" Target="../notesSlides/notesSlide65.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6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6.xml"/><Relationship Id="rId1" Type="http://schemas.openxmlformats.org/officeDocument/2006/relationships/slideLayout" Target="../slideLayouts/slideLayout1.xml"/><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slides/_rels/slide6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7.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6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8.xml"/><Relationship Id="rId1" Type="http://schemas.openxmlformats.org/officeDocument/2006/relationships/slideLayout" Target="../slideLayouts/slideLayout1.xml"/><Relationship Id="rId6" Type="http://schemas.openxmlformats.org/officeDocument/2006/relationships/image" Target="../media/image25.svg"/><Relationship Id="rId5" Type="http://schemas.openxmlformats.org/officeDocument/2006/relationships/image" Target="../media/image14.png"/><Relationship Id="rId4" Type="http://schemas.openxmlformats.org/officeDocument/2006/relationships/image" Target="../media/image24.svg"/></Relationships>
</file>

<file path=ppt/slides/_rels/slide69.xml.rels><?xml version="1.0" encoding="UTF-8" standalone="yes"?>
<Relationships xmlns="http://schemas.openxmlformats.org/package/2006/relationships"><Relationship Id="rId8" Type="http://schemas.openxmlformats.org/officeDocument/2006/relationships/image" Target="../media/image28.jpg"/><Relationship Id="rId13" Type="http://schemas.openxmlformats.org/officeDocument/2006/relationships/image" Target="../media/image33.jpg"/><Relationship Id="rId3" Type="http://schemas.openxmlformats.org/officeDocument/2006/relationships/image" Target="../media/image2.png"/><Relationship Id="rId7" Type="http://schemas.openxmlformats.org/officeDocument/2006/relationships/image" Target="../media/image27.png"/><Relationship Id="rId12" Type="http://schemas.openxmlformats.org/officeDocument/2006/relationships/image" Target="../media/image32.png"/><Relationship Id="rId17" Type="http://schemas.openxmlformats.org/officeDocument/2006/relationships/image" Target="../media/image37.png"/><Relationship Id="rId2" Type="http://schemas.openxmlformats.org/officeDocument/2006/relationships/notesSlide" Target="../notesSlides/notesSlide69.xml"/><Relationship Id="rId16" Type="http://schemas.openxmlformats.org/officeDocument/2006/relationships/image" Target="../media/image36.png"/><Relationship Id="rId1" Type="http://schemas.openxmlformats.org/officeDocument/2006/relationships/slideLayout" Target="../slideLayouts/slideLayout1.xml"/><Relationship Id="rId6" Type="http://schemas.openxmlformats.org/officeDocument/2006/relationships/image" Target="../media/image26.png"/><Relationship Id="rId11" Type="http://schemas.openxmlformats.org/officeDocument/2006/relationships/image" Target="../media/image31.png"/><Relationship Id="rId5" Type="http://schemas.openxmlformats.org/officeDocument/2006/relationships/image" Target="../media/image3.png"/><Relationship Id="rId15" Type="http://schemas.openxmlformats.org/officeDocument/2006/relationships/image" Target="../media/image35.png"/><Relationship Id="rId10" Type="http://schemas.openxmlformats.org/officeDocument/2006/relationships/image" Target="../media/image30.png"/><Relationship Id="rId4" Type="http://schemas.openxmlformats.org/officeDocument/2006/relationships/image" Target="../media/image4.png"/><Relationship Id="rId9" Type="http://schemas.openxmlformats.org/officeDocument/2006/relationships/image" Target="../media/image29.png"/><Relationship Id="rId14" Type="http://schemas.openxmlformats.org/officeDocument/2006/relationships/image" Target="../media/image34.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pic>
        <p:nvPicPr>
          <p:cNvPr id="88" name="Google Shape;88;p1" descr="Εικόνα που περιέχει κείμενο&#10;&#10;Περιγραφή που δημιουργήθηκε αυτόματα"/>
          <p:cNvPicPr preferRelativeResize="0"/>
          <p:nvPr/>
        </p:nvPicPr>
        <p:blipFill rotWithShape="1">
          <a:blip r:embed="rId3">
            <a:alphaModFix/>
          </a:blip>
          <a:srcRect/>
          <a:stretch/>
        </p:blipFill>
        <p:spPr>
          <a:xfrm>
            <a:off x="7261453" y="834093"/>
            <a:ext cx="7828623" cy="1642407"/>
          </a:xfrm>
          <a:prstGeom prst="rect">
            <a:avLst/>
          </a:prstGeom>
          <a:noFill/>
          <a:ln>
            <a:noFill/>
          </a:ln>
        </p:spPr>
      </p:pic>
      <p:sp>
        <p:nvSpPr>
          <p:cNvPr id="89" name="Google Shape;89;p1"/>
          <p:cNvSpPr/>
          <p:nvPr/>
        </p:nvSpPr>
        <p:spPr>
          <a:xfrm rot="-5400000">
            <a:off x="8390496" y="4139492"/>
            <a:ext cx="15426973" cy="6672166"/>
          </a:xfrm>
          <a:custGeom>
            <a:avLst/>
            <a:gdLst/>
            <a:ahLst/>
            <a:cxnLst/>
            <a:rect l="l" t="t" r="r" b="b"/>
            <a:pathLst>
              <a:path w="15426973" h="6672166" extrusionOk="0">
                <a:moveTo>
                  <a:pt x="0" y="0"/>
                </a:moveTo>
                <a:lnTo>
                  <a:pt x="15426973" y="0"/>
                </a:lnTo>
                <a:lnTo>
                  <a:pt x="15426973" y="6672166"/>
                </a:lnTo>
                <a:lnTo>
                  <a:pt x="0" y="6672166"/>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0" name="Google Shape;90;p1"/>
          <p:cNvSpPr/>
          <p:nvPr/>
        </p:nvSpPr>
        <p:spPr>
          <a:xfrm rot="7923704" flipH="1">
            <a:off x="7693131" y="6689339"/>
            <a:ext cx="15428564" cy="6672854"/>
          </a:xfrm>
          <a:custGeom>
            <a:avLst/>
            <a:gdLst/>
            <a:ahLst/>
            <a:cxnLst/>
            <a:rect l="l" t="t" r="r" b="b"/>
            <a:pathLst>
              <a:path w="15426973" h="6672166" extrusionOk="0">
                <a:moveTo>
                  <a:pt x="0" y="6672166"/>
                </a:moveTo>
                <a:lnTo>
                  <a:pt x="15426973" y="6672166"/>
                </a:lnTo>
                <a:lnTo>
                  <a:pt x="15426973" y="0"/>
                </a:lnTo>
                <a:lnTo>
                  <a:pt x="0" y="0"/>
                </a:lnTo>
                <a:lnTo>
                  <a:pt x="0" y="6672166"/>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1" name="Google Shape;91;p1"/>
          <p:cNvSpPr/>
          <p:nvPr/>
        </p:nvSpPr>
        <p:spPr>
          <a:xfrm>
            <a:off x="-596817" y="-735710"/>
            <a:ext cx="2199515" cy="2199515"/>
          </a:xfrm>
          <a:custGeom>
            <a:avLst/>
            <a:gdLst/>
            <a:ahLst/>
            <a:cxnLst/>
            <a:rect l="l" t="t" r="r" b="b"/>
            <a:pathLst>
              <a:path w="2199515" h="2199515" extrusionOk="0">
                <a:moveTo>
                  <a:pt x="0" y="0"/>
                </a:moveTo>
                <a:lnTo>
                  <a:pt x="2199516" y="0"/>
                </a:lnTo>
                <a:lnTo>
                  <a:pt x="2199516" y="2199515"/>
                </a:lnTo>
                <a:lnTo>
                  <a:pt x="0" y="2199515"/>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2" name="Google Shape;92;p1"/>
          <p:cNvSpPr/>
          <p:nvPr/>
        </p:nvSpPr>
        <p:spPr>
          <a:xfrm>
            <a:off x="12184342" y="7475575"/>
            <a:ext cx="2009598" cy="2009598"/>
          </a:xfrm>
          <a:custGeom>
            <a:avLst/>
            <a:gdLst/>
            <a:ahLst/>
            <a:cxnLst/>
            <a:rect l="l" t="t" r="r" b="b"/>
            <a:pathLst>
              <a:path w="2009598" h="2009598" extrusionOk="0">
                <a:moveTo>
                  <a:pt x="0" y="0"/>
                </a:moveTo>
                <a:lnTo>
                  <a:pt x="2009599" y="0"/>
                </a:lnTo>
                <a:lnTo>
                  <a:pt x="2009599" y="2009599"/>
                </a:lnTo>
                <a:lnTo>
                  <a:pt x="0" y="2009599"/>
                </a:lnTo>
                <a:lnTo>
                  <a:pt x="0" y="0"/>
                </a:lnTo>
                <a:close/>
              </a:path>
            </a:pathLst>
          </a:custGeom>
          <a:blipFill rotWithShape="1">
            <a:blip r:embed="rId6">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3" name="Google Shape;93;p1"/>
          <p:cNvSpPr/>
          <p:nvPr/>
        </p:nvSpPr>
        <p:spPr>
          <a:xfrm>
            <a:off x="1949020" y="194513"/>
            <a:ext cx="4966112" cy="2607924"/>
          </a:xfrm>
          <a:custGeom>
            <a:avLst/>
            <a:gdLst/>
            <a:ahLst/>
            <a:cxnLst/>
            <a:rect l="l" t="t" r="r" b="b"/>
            <a:pathLst>
              <a:path w="8961910" h="4869664" extrusionOk="0">
                <a:moveTo>
                  <a:pt x="0" y="0"/>
                </a:moveTo>
                <a:lnTo>
                  <a:pt x="8961910" y="0"/>
                </a:lnTo>
                <a:lnTo>
                  <a:pt x="8961910" y="4869664"/>
                </a:lnTo>
                <a:lnTo>
                  <a:pt x="0" y="4869664"/>
                </a:lnTo>
                <a:lnTo>
                  <a:pt x="0" y="0"/>
                </a:lnTo>
                <a:close/>
              </a:path>
            </a:pathLst>
          </a:custGeom>
          <a:blipFill rotWithShape="1">
            <a:blip r:embed="rId7">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4" name="Google Shape;94;p1"/>
          <p:cNvSpPr txBox="1"/>
          <p:nvPr/>
        </p:nvSpPr>
        <p:spPr>
          <a:xfrm>
            <a:off x="340866" y="6591300"/>
            <a:ext cx="7356305" cy="1019093"/>
          </a:xfrm>
          <a:prstGeom prst="rect">
            <a:avLst/>
          </a:prstGeom>
          <a:solidFill>
            <a:srgbClr val="FFFFFF"/>
          </a:solidFill>
          <a:ln w="9525" cap="flat" cmpd="sng">
            <a:solidFill>
              <a:schemeClr val="lt1"/>
            </a:solidFill>
            <a:prstDash val="solid"/>
            <a:miter lim="800000"/>
            <a:headEnd type="none" w="sm" len="sm"/>
            <a:tailEnd type="none" w="sm" len="sm"/>
          </a:ln>
        </p:spPr>
        <p:txBody>
          <a:bodyPr spcFirstLastPara="1" wrap="square" lIns="91425" tIns="45700" rIns="91425" bIns="45700" anchor="t" anchorCtr="0">
            <a:noAutofit/>
          </a:bodyPr>
          <a:lstStyle/>
          <a:p>
            <a:pPr marL="12700" marR="0" lvl="0" indent="0" algn="l" rtl="0">
              <a:lnSpc>
                <a:spcPct val="57166"/>
              </a:lnSpc>
              <a:spcBef>
                <a:spcPts val="0"/>
              </a:spcBef>
              <a:spcAft>
                <a:spcPts val="0"/>
              </a:spcAft>
              <a:buNone/>
            </a:pPr>
            <a:r>
              <a:rPr lang="en-GB" sz="6000" b="1" dirty="0">
                <a:solidFill>
                  <a:srgbClr val="04A6C2"/>
                </a:solidFill>
                <a:latin typeface="Calibri"/>
                <a:ea typeface="Calibri"/>
                <a:cs typeface="Calibri"/>
                <a:sym typeface="Calibri"/>
              </a:rPr>
              <a:t>Κεφάλαιο 3</a:t>
            </a:r>
            <a:r>
              <a:rPr lang="en-GB" sz="4500" b="1" dirty="0">
                <a:solidFill>
                  <a:srgbClr val="04A6C2"/>
                </a:solidFill>
                <a:latin typeface="Calibri"/>
                <a:ea typeface="Calibri"/>
                <a:cs typeface="Calibri"/>
                <a:sym typeface="Calibri"/>
              </a:rPr>
              <a:t> </a:t>
            </a:r>
            <a:endParaRPr dirty="0"/>
          </a:p>
          <a:p>
            <a:pPr marL="12700" marR="0" lvl="0" indent="0" algn="l" rtl="0">
              <a:lnSpc>
                <a:spcPct val="114333"/>
              </a:lnSpc>
              <a:spcBef>
                <a:spcPts val="600"/>
              </a:spcBef>
              <a:spcAft>
                <a:spcPts val="0"/>
              </a:spcAft>
              <a:buNone/>
            </a:pPr>
            <a:r>
              <a:rPr lang="en-GB" sz="3000" dirty="0">
                <a:solidFill>
                  <a:srgbClr val="FF0000"/>
                </a:solidFill>
                <a:latin typeface="Calibri"/>
                <a:ea typeface="Calibri"/>
                <a:cs typeface="Calibri"/>
                <a:sym typeface="Calibri"/>
              </a:rPr>
              <a:t> </a:t>
            </a:r>
            <a:endParaRPr sz="3000" dirty="0">
              <a:solidFill>
                <a:schemeClr val="dk1"/>
              </a:solidFill>
              <a:latin typeface="Calibri"/>
              <a:ea typeface="Calibri"/>
              <a:cs typeface="Calibri"/>
              <a:sym typeface="Calibri"/>
            </a:endParaRPr>
          </a:p>
          <a:p>
            <a:pPr marL="0" marR="0" lvl="0" indent="0" algn="l" rtl="0">
              <a:spcBef>
                <a:spcPts val="600"/>
              </a:spcBef>
              <a:spcAft>
                <a:spcPts val="0"/>
              </a:spcAft>
              <a:buNone/>
            </a:pPr>
            <a:r>
              <a:rPr lang="en-GB" sz="3000" dirty="0">
                <a:solidFill>
                  <a:srgbClr val="FF0000"/>
                </a:solidFill>
                <a:latin typeface="Calibri"/>
                <a:ea typeface="Calibri"/>
                <a:cs typeface="Calibri"/>
                <a:sym typeface="Calibri"/>
              </a:rPr>
              <a:t> </a:t>
            </a:r>
            <a:endParaRPr sz="3000" dirty="0">
              <a:solidFill>
                <a:schemeClr val="dk1"/>
              </a:solidFill>
              <a:latin typeface="Calibri"/>
              <a:ea typeface="Calibri"/>
              <a:cs typeface="Calibri"/>
              <a:sym typeface="Calibri"/>
            </a:endParaRPr>
          </a:p>
          <a:p>
            <a:pPr marL="0" marR="0" lvl="0" indent="0" algn="l" rtl="0">
              <a:spcBef>
                <a:spcPts val="600"/>
              </a:spcBef>
              <a:spcAft>
                <a:spcPts val="0"/>
              </a:spcAft>
              <a:buNone/>
            </a:pPr>
            <a:r>
              <a:rPr lang="en-GB" sz="3000" dirty="0">
                <a:solidFill>
                  <a:srgbClr val="FF0000"/>
                </a:solidFill>
                <a:latin typeface="Calibri"/>
                <a:ea typeface="Calibri"/>
                <a:cs typeface="Calibri"/>
                <a:sym typeface="Calibri"/>
              </a:rPr>
              <a:t> </a:t>
            </a:r>
            <a:endParaRPr sz="3000" dirty="0">
              <a:solidFill>
                <a:schemeClr val="dk1"/>
              </a:solidFill>
              <a:latin typeface="Calibri"/>
              <a:ea typeface="Calibri"/>
              <a:cs typeface="Calibri"/>
              <a:sym typeface="Calibri"/>
            </a:endParaRPr>
          </a:p>
        </p:txBody>
      </p:sp>
      <p:sp>
        <p:nvSpPr>
          <p:cNvPr id="95" name="Google Shape;95;p1"/>
          <p:cNvSpPr txBox="1"/>
          <p:nvPr/>
        </p:nvSpPr>
        <p:spPr>
          <a:xfrm>
            <a:off x="340866" y="3645076"/>
            <a:ext cx="11831444" cy="1862048"/>
          </a:xfrm>
          <a:prstGeom prst="rect">
            <a:avLst/>
          </a:prstGeom>
          <a:noFill/>
          <a:ln>
            <a:noFill/>
          </a:ln>
        </p:spPr>
        <p:txBody>
          <a:bodyPr spcFirstLastPara="1" wrap="square" lIns="91425" tIns="45700" rIns="91425" bIns="45700" anchor="t" anchorCtr="0">
            <a:spAutoFit/>
          </a:bodyPr>
          <a:lstStyle/>
          <a:p>
            <a:pPr marL="12700" marR="0" lvl="0" indent="0" algn="l" rtl="0">
              <a:spcBef>
                <a:spcPts val="0"/>
              </a:spcBef>
              <a:spcAft>
                <a:spcPts val="0"/>
              </a:spcAft>
              <a:buNone/>
            </a:pPr>
            <a:r>
              <a:rPr lang="en-GB" sz="6000" b="1">
                <a:solidFill>
                  <a:schemeClr val="dk1"/>
                </a:solidFill>
                <a:latin typeface="Calibri"/>
                <a:ea typeface="Calibri"/>
                <a:cs typeface="Calibri"/>
                <a:sym typeface="Calibri"/>
              </a:rPr>
              <a:t>WP3</a:t>
            </a:r>
            <a:endParaRPr/>
          </a:p>
          <a:p>
            <a:pPr marL="12700" marR="0" lvl="0" indent="0" algn="l" rtl="0">
              <a:spcBef>
                <a:spcPts val="1200"/>
              </a:spcBef>
              <a:spcAft>
                <a:spcPts val="0"/>
              </a:spcAft>
              <a:buNone/>
            </a:pPr>
            <a:r>
              <a:rPr lang="en-GB" sz="4500" b="1">
                <a:solidFill>
                  <a:schemeClr val="dk1"/>
                </a:solidFill>
                <a:latin typeface="Calibri"/>
                <a:ea typeface="Calibri"/>
                <a:cs typeface="Calibri"/>
                <a:sym typeface="Calibri"/>
              </a:rPr>
              <a:t>Πρακτικό εγχειρίδιο INSPIRE</a:t>
            </a:r>
            <a:endParaRPr sz="4500" b="1">
              <a:solidFill>
                <a:schemeClr val="dk1"/>
              </a:solidFill>
              <a:latin typeface="Calibri"/>
              <a:ea typeface="Calibri"/>
              <a:cs typeface="Calibri"/>
              <a:sym typeface="Calibri"/>
            </a:endParaRPr>
          </a:p>
        </p:txBody>
      </p:sp>
      <p:sp>
        <p:nvSpPr>
          <p:cNvPr id="96" name="Google Shape;96;p1"/>
          <p:cNvSpPr txBox="1"/>
          <p:nvPr/>
        </p:nvSpPr>
        <p:spPr>
          <a:xfrm>
            <a:off x="340866" y="7130133"/>
            <a:ext cx="11833058" cy="784830"/>
          </a:xfrm>
          <a:prstGeom prst="rect">
            <a:avLst/>
          </a:prstGeom>
          <a:noFill/>
          <a:ln>
            <a:noFill/>
          </a:ln>
        </p:spPr>
        <p:txBody>
          <a:bodyPr spcFirstLastPara="1" wrap="square" lIns="91425" tIns="45700" rIns="91425" bIns="45700" anchor="t" anchorCtr="0">
            <a:spAutoFit/>
          </a:bodyPr>
          <a:lstStyle/>
          <a:p>
            <a:pPr marL="12700" marR="0" lvl="0" indent="0" algn="l" rtl="0">
              <a:spcBef>
                <a:spcPts val="0"/>
              </a:spcBef>
              <a:spcAft>
                <a:spcPts val="0"/>
              </a:spcAft>
              <a:buNone/>
            </a:pPr>
            <a:r>
              <a:rPr lang="en-US" sz="4500" b="1" dirty="0">
                <a:solidFill>
                  <a:srgbClr val="04A6C2"/>
                </a:solidFill>
                <a:latin typeface="Calibri"/>
                <a:ea typeface="Calibri"/>
                <a:cs typeface="Calibri"/>
                <a:sym typeface="Calibri"/>
              </a:rPr>
              <a:t>Βιωσιμότητα στις </a:t>
            </a:r>
            <a:r>
              <a:rPr lang="el-GR" sz="4500" b="1" dirty="0">
                <a:solidFill>
                  <a:srgbClr val="04A6C2"/>
                </a:solidFill>
                <a:latin typeface="Calibri"/>
                <a:ea typeface="Calibri"/>
                <a:cs typeface="Calibri"/>
                <a:sym typeface="Calibri"/>
              </a:rPr>
              <a:t>Π</a:t>
            </a:r>
            <a:r>
              <a:rPr lang="en-US" sz="4500" b="1" dirty="0">
                <a:solidFill>
                  <a:srgbClr val="04A6C2"/>
                </a:solidFill>
                <a:latin typeface="Calibri"/>
                <a:ea typeface="Calibri"/>
                <a:cs typeface="Calibri"/>
                <a:sym typeface="Calibri"/>
              </a:rPr>
              <a:t>αρα</a:t>
            </a:r>
            <a:r>
              <a:rPr lang="en-US" sz="4500" b="1" dirty="0" err="1">
                <a:solidFill>
                  <a:srgbClr val="04A6C2"/>
                </a:solidFill>
                <a:latin typeface="Calibri"/>
                <a:ea typeface="Calibri"/>
                <a:cs typeface="Calibri"/>
                <a:sym typeface="Calibri"/>
              </a:rPr>
              <a:t>στ</a:t>
            </a:r>
            <a:r>
              <a:rPr lang="en-US" sz="4500" b="1" dirty="0">
                <a:solidFill>
                  <a:srgbClr val="04A6C2"/>
                </a:solidFill>
                <a:latin typeface="Calibri"/>
                <a:ea typeface="Calibri"/>
                <a:cs typeface="Calibri"/>
                <a:sym typeface="Calibri"/>
              </a:rPr>
              <a:t>ατικές </a:t>
            </a:r>
            <a:r>
              <a:rPr lang="el-GR" sz="4500" b="1" dirty="0">
                <a:solidFill>
                  <a:srgbClr val="04A6C2"/>
                </a:solidFill>
                <a:latin typeface="Calibri"/>
                <a:ea typeface="Calibri"/>
                <a:cs typeface="Calibri"/>
                <a:sym typeface="Calibri"/>
              </a:rPr>
              <a:t>Τ</a:t>
            </a:r>
            <a:r>
              <a:rPr lang="en-US" sz="4500" b="1" dirty="0" err="1">
                <a:solidFill>
                  <a:srgbClr val="04A6C2"/>
                </a:solidFill>
                <a:latin typeface="Calibri"/>
                <a:ea typeface="Calibri"/>
                <a:cs typeface="Calibri"/>
                <a:sym typeface="Calibri"/>
              </a:rPr>
              <a:t>έχνες</a:t>
            </a:r>
            <a:r>
              <a:rPr lang="en-US" sz="4500" b="1" dirty="0">
                <a:solidFill>
                  <a:srgbClr val="04A6C2"/>
                </a:solidFill>
                <a:latin typeface="Calibri"/>
                <a:ea typeface="Calibri"/>
                <a:cs typeface="Calibri"/>
                <a:sym typeface="Calibri"/>
              </a:rPr>
              <a:t> </a:t>
            </a:r>
          </a:p>
        </p:txBody>
      </p:sp>
      <p:sp>
        <p:nvSpPr>
          <p:cNvPr id="97" name="Google Shape;97;p1"/>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1</a:t>
            </a:fld>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BD2E4EEA-3B43-236F-BEE9-68673D0AA746}"/>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BC01E88F-F8AE-D33F-E318-742CFFC1D16B}"/>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AC787053-E120-C356-3FF7-12C727D3DA55}"/>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AC37E4F7-F08F-CFD3-B3B9-DEC9A80E5F32}"/>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10</a:t>
            </a:fld>
            <a:endParaRPr/>
          </a:p>
        </p:txBody>
      </p:sp>
      <p:sp>
        <p:nvSpPr>
          <p:cNvPr id="2" name="Google Shape;154;g34519fc2d75_0_8">
            <a:extLst>
              <a:ext uri="{FF2B5EF4-FFF2-40B4-BE49-F238E27FC236}">
                <a16:creationId xmlns:a16="http://schemas.microsoft.com/office/drawing/2014/main" id="{F82F036F-D44A-2B6E-9C30-B4A606B63AE5}"/>
              </a:ext>
            </a:extLst>
          </p:cNvPr>
          <p:cNvSpPr txBox="1"/>
          <p:nvPr/>
        </p:nvSpPr>
        <p:spPr>
          <a:xfrm>
            <a:off x="1336525" y="2678131"/>
            <a:ext cx="15163800" cy="5747687"/>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None/>
            </a:pPr>
            <a:endParaRPr lang="el-GR" sz="25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E:        Περιβαλλοντική </a:t>
            </a:r>
            <a:r>
              <a:rPr lang="en-US" sz="3000" dirty="0">
                <a:solidFill>
                  <a:schemeClr val="dk1"/>
                </a:solidFill>
                <a:latin typeface="Calibri"/>
                <a:ea typeface="Calibri"/>
                <a:cs typeface="Calibri"/>
                <a:sym typeface="Calibri"/>
              </a:rPr>
              <a:t>– διαχείριση του περιβαλλοντικού αποτυπώματος</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S:     Κοινωνικό </a:t>
            </a:r>
            <a:r>
              <a:rPr lang="en-US" sz="3000" dirty="0">
                <a:solidFill>
                  <a:schemeClr val="dk1"/>
                </a:solidFill>
                <a:latin typeface="Calibri"/>
                <a:ea typeface="Calibri"/>
                <a:cs typeface="Calibri"/>
                <a:sym typeface="Calibri"/>
              </a:rPr>
              <a:t>– προώθηση της ευθύνης και της ένταξης</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G:     Διακυβέρνηση </a:t>
            </a:r>
            <a:r>
              <a:rPr lang="en-US" sz="3000" dirty="0">
                <a:solidFill>
                  <a:schemeClr val="dk1"/>
                </a:solidFill>
                <a:latin typeface="Calibri"/>
                <a:ea typeface="Calibri"/>
                <a:cs typeface="Calibri"/>
                <a:sym typeface="Calibri"/>
              </a:rPr>
              <a:t>– διασφάλιση της διαφάνειας και της ηθικής</a:t>
            </a:r>
          </a:p>
          <a:p>
            <a:pPr marL="63500" marR="0" lvl="0" algn="just" rtl="0">
              <a:lnSpc>
                <a:spcPct val="150000"/>
              </a:lnSpc>
              <a:spcBef>
                <a:spcPts val="1200"/>
              </a:spcBef>
              <a:spcAft>
                <a:spcPts val="0"/>
              </a:spcAft>
              <a:buClr>
                <a:srgbClr val="04A6C2"/>
              </a:buClr>
              <a:buSzPts val="2500"/>
            </a:pPr>
            <a:endParaRPr lang="en-US"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i="1" dirty="0">
                <a:solidFill>
                  <a:schemeClr val="dk1"/>
                </a:solidFill>
                <a:latin typeface="Calibri"/>
                <a:ea typeface="Calibri"/>
                <a:cs typeface="Calibri"/>
                <a:sym typeface="Calibri"/>
              </a:rPr>
              <a:t>Προέλευση: </a:t>
            </a:r>
            <a:r>
              <a:rPr lang="en-US" sz="3000" dirty="0">
                <a:solidFill>
                  <a:schemeClr val="dk1"/>
                </a:solidFill>
                <a:latin typeface="Calibri"/>
                <a:ea typeface="Calibri"/>
                <a:cs typeface="Calibri"/>
                <a:sym typeface="Calibri"/>
              </a:rPr>
              <a:t>      εταιρικός &amp; επενδυτικός τομέας → χρησιμοποιείται πλέον στον δημόσιο &amp; μη κερδοσκοπικό τομέα</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i="1" dirty="0">
                <a:solidFill>
                  <a:schemeClr val="dk1"/>
                </a:solidFill>
                <a:latin typeface="Calibri"/>
                <a:ea typeface="Calibri"/>
                <a:cs typeface="Calibri"/>
                <a:sym typeface="Calibri"/>
              </a:rPr>
              <a:t>Συνάφεια: </a:t>
            </a:r>
            <a:r>
              <a:rPr lang="en-US" sz="3000" dirty="0">
                <a:solidFill>
                  <a:schemeClr val="dk1"/>
                </a:solidFill>
                <a:latin typeface="Calibri"/>
                <a:ea typeface="Calibri"/>
                <a:cs typeface="Calibri"/>
                <a:sym typeface="Calibri"/>
              </a:rPr>
              <a:t>    Βοηθά τους πολιτιστικούς φορείς να λειτουργούν υπεύθυνα και να εξασφαλίζουν μακροπρόθεσμη υποστήριξη</a:t>
            </a:r>
          </a:p>
        </p:txBody>
      </p:sp>
      <p:sp>
        <p:nvSpPr>
          <p:cNvPr id="3" name="Google Shape;155;g34519fc2d75_0_8">
            <a:extLst>
              <a:ext uri="{FF2B5EF4-FFF2-40B4-BE49-F238E27FC236}">
                <a16:creationId xmlns:a16="http://schemas.microsoft.com/office/drawing/2014/main" id="{0CC23DE2-42B7-5F8A-8CEF-E62F83E4873C}"/>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Πέρα από το TBL – Μοντέλο ESG</a:t>
            </a:r>
          </a:p>
        </p:txBody>
      </p:sp>
    </p:spTree>
    <p:extLst>
      <p:ext uri="{BB962C8B-B14F-4D97-AF65-F5344CB8AC3E}">
        <p14:creationId xmlns:p14="http://schemas.microsoft.com/office/powerpoint/2010/main" val="12870525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D3A7D94E-4425-F534-85FA-759AF307C5A0}"/>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A54767DE-0099-8A52-0480-127C57821385}"/>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2F53E06F-4264-B8BD-A503-6DA356E0427F}"/>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5AAB7C9C-01C2-C864-8901-FB6B101567B0}"/>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11</a:t>
            </a:fld>
            <a:endParaRPr/>
          </a:p>
        </p:txBody>
      </p:sp>
      <p:sp>
        <p:nvSpPr>
          <p:cNvPr id="2" name="Google Shape;154;g34519fc2d75_0_8">
            <a:extLst>
              <a:ext uri="{FF2B5EF4-FFF2-40B4-BE49-F238E27FC236}">
                <a16:creationId xmlns:a16="http://schemas.microsoft.com/office/drawing/2014/main" id="{B9C6D84B-681F-9461-3AFC-464041883B62}"/>
              </a:ext>
            </a:extLst>
          </p:cNvPr>
          <p:cNvSpPr txBox="1"/>
          <p:nvPr/>
        </p:nvSpPr>
        <p:spPr>
          <a:xfrm>
            <a:off x="1336525" y="2678131"/>
            <a:ext cx="15163800" cy="5747687"/>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None/>
            </a:pPr>
            <a:endParaRPr lang="el-GR" sz="25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Ρόλος: </a:t>
            </a:r>
            <a:r>
              <a:rPr lang="en-US" sz="3000" dirty="0">
                <a:solidFill>
                  <a:schemeClr val="dk1"/>
                </a:solidFill>
                <a:latin typeface="Calibri"/>
                <a:ea typeface="Calibri"/>
                <a:cs typeface="Calibri"/>
                <a:sym typeface="Calibri"/>
              </a:rPr>
              <a:t>Η τέχνη εκπαιδεύει, εμπνέει και μεταμορφώνει την κοινωνία</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Στις παραστατικές τέχνες: καταλύτης για την ευαισθητοποίηση και τη βιώσιμη αλλαγή</a:t>
            </a:r>
          </a:p>
          <a:p>
            <a:pPr marL="63500" marR="0" lvl="0" algn="just" rtl="0">
              <a:lnSpc>
                <a:spcPct val="150000"/>
              </a:lnSpc>
              <a:spcBef>
                <a:spcPts val="1200"/>
              </a:spcBef>
              <a:spcAft>
                <a:spcPts val="0"/>
              </a:spcAft>
              <a:buClr>
                <a:srgbClr val="04A6C2"/>
              </a:buClr>
              <a:buSzPts val="2500"/>
            </a:pPr>
            <a:r>
              <a:rPr lang="en-US" sz="3000" b="1" dirty="0">
                <a:solidFill>
                  <a:schemeClr val="dk1"/>
                </a:solidFill>
                <a:latin typeface="Calibri"/>
                <a:ea typeface="Calibri"/>
                <a:cs typeface="Calibri"/>
                <a:sym typeface="Calibri"/>
              </a:rPr>
              <a:t>Βασικές επιπτώσεις:</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    Προώθηση της πολιτιστικής πολυμορφίας και της διατήρησης της πολιτιστικής κληρονομιάς.</a:t>
            </a:r>
          </a:p>
          <a:p>
            <a:pPr marL="63500" marR="0" lvl="0" algn="just" rtl="0">
              <a:lnSpc>
                <a:spcPct val="150000"/>
              </a:lnSpc>
              <a:spcBef>
                <a:spcPts val="1200"/>
              </a:spcBef>
              <a:spcAft>
                <a:spcPts val="0"/>
              </a:spcAft>
              <a:buClr>
                <a:srgbClr val="04A6C2"/>
              </a:buClr>
              <a:buSzPts val="2500"/>
            </a:pPr>
            <a:r>
              <a:rPr lang="el-GR" sz="3000" dirty="0">
                <a:solidFill>
                  <a:schemeClr val="dk1"/>
                </a:solidFill>
                <a:latin typeface="Calibri"/>
                <a:ea typeface="Calibri"/>
                <a:cs typeface="Calibri"/>
                <a:sym typeface="Calibri"/>
              </a:rPr>
              <a:t>		</a:t>
            </a:r>
            <a:r>
              <a:rPr lang="en-US" sz="3000" dirty="0">
                <a:solidFill>
                  <a:schemeClr val="dk1"/>
                </a:solidFill>
                <a:latin typeface="Calibri"/>
                <a:ea typeface="Calibri"/>
                <a:cs typeface="Calibri"/>
                <a:sym typeface="Calibri"/>
              </a:rPr>
              <a:t>•    Προώθηση της κοινωνικής αντανάκλασης μέσω της τέχνης. </a:t>
            </a:r>
          </a:p>
          <a:p>
            <a:pPr marL="63500" marR="0" lvl="0" algn="just" rtl="0">
              <a:lnSpc>
                <a:spcPct val="150000"/>
              </a:lnSpc>
              <a:spcBef>
                <a:spcPts val="1200"/>
              </a:spcBef>
              <a:spcAft>
                <a:spcPts val="0"/>
              </a:spcAft>
              <a:buClr>
                <a:srgbClr val="04A6C2"/>
              </a:buClr>
              <a:buSzPts val="2500"/>
            </a:pPr>
            <a:r>
              <a:rPr lang="el-GR" sz="3000" dirty="0">
                <a:solidFill>
                  <a:schemeClr val="dk1"/>
                </a:solidFill>
                <a:latin typeface="Calibri"/>
                <a:ea typeface="Calibri"/>
                <a:cs typeface="Calibri"/>
                <a:sym typeface="Calibri"/>
              </a:rPr>
              <a:t>		</a:t>
            </a:r>
            <a:r>
              <a:rPr lang="en-US" sz="3000" dirty="0">
                <a:solidFill>
                  <a:schemeClr val="dk1"/>
                </a:solidFill>
                <a:latin typeface="Calibri"/>
                <a:ea typeface="Calibri"/>
                <a:cs typeface="Calibri"/>
                <a:sym typeface="Calibri"/>
              </a:rPr>
              <a:t>•    Προώθηση της ένταξης</a:t>
            </a:r>
          </a:p>
        </p:txBody>
      </p:sp>
      <p:sp>
        <p:nvSpPr>
          <p:cNvPr id="3" name="Google Shape;155;g34519fc2d75_0_8">
            <a:extLst>
              <a:ext uri="{FF2B5EF4-FFF2-40B4-BE49-F238E27FC236}">
                <a16:creationId xmlns:a16="http://schemas.microsoft.com/office/drawing/2014/main" id="{C22B7837-9041-E78B-9FBD-D8AE1BCEE748}"/>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Πολιτιστική διάσταση</a:t>
            </a:r>
          </a:p>
        </p:txBody>
      </p:sp>
    </p:spTree>
    <p:extLst>
      <p:ext uri="{BB962C8B-B14F-4D97-AF65-F5344CB8AC3E}">
        <p14:creationId xmlns:p14="http://schemas.microsoft.com/office/powerpoint/2010/main" val="21274370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B76E056D-1BE3-5407-E86E-ADBC7CF38CD4}"/>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4459AE13-D2D9-A943-3CE1-C8F50D2E8E36}"/>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034890B2-6BAF-6640-A402-102EF0C817F5}"/>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2FB0ECAC-66EF-2CB7-9BC6-78367B41C701}"/>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12</a:t>
            </a:fld>
            <a:endParaRPr/>
          </a:p>
        </p:txBody>
      </p:sp>
      <p:sp>
        <p:nvSpPr>
          <p:cNvPr id="2" name="Google Shape;154;g34519fc2d75_0_8">
            <a:extLst>
              <a:ext uri="{FF2B5EF4-FFF2-40B4-BE49-F238E27FC236}">
                <a16:creationId xmlns:a16="http://schemas.microsoft.com/office/drawing/2014/main" id="{6733DE8A-FD85-657E-0BD9-A674BE974DC8}"/>
              </a:ext>
            </a:extLst>
          </p:cNvPr>
          <p:cNvSpPr txBox="1"/>
          <p:nvPr/>
        </p:nvSpPr>
        <p:spPr>
          <a:xfrm>
            <a:off x="1336525" y="2678131"/>
            <a:ext cx="15163800" cy="6832599"/>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endParaRPr lang="en-US" sz="28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2800" dirty="0">
                <a:solidFill>
                  <a:schemeClr val="dk1"/>
                </a:solidFill>
                <a:latin typeface="Calibri"/>
                <a:ea typeface="Calibri"/>
                <a:cs typeface="Calibri"/>
                <a:sym typeface="Calibri"/>
              </a:rPr>
              <a:t>Επισκόπηση των σημαντικότερων παγκόσμιων ορόσημων που διαμόρφωσαν τις έννοιες της αειφορίας</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28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2800" dirty="0">
                <a:solidFill>
                  <a:schemeClr val="dk1"/>
                </a:solidFill>
                <a:latin typeface="Calibri"/>
                <a:ea typeface="Calibri"/>
                <a:cs typeface="Calibri"/>
                <a:sym typeface="Calibri"/>
              </a:rPr>
              <a:t>Από τις πρώτες περιβαλλοντικές διασκέψεις έως τα σύγχρονα εταιρικά και πολιτιστικά πλαίσια</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28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2800" b="1" dirty="0">
                <a:solidFill>
                  <a:schemeClr val="dk1"/>
                </a:solidFill>
                <a:latin typeface="Calibri"/>
                <a:ea typeface="Calibri"/>
                <a:cs typeface="Calibri"/>
                <a:sym typeface="Calibri"/>
              </a:rPr>
              <a:t>Σκοπός: </a:t>
            </a:r>
            <a:r>
              <a:rPr lang="en-US" sz="2800" dirty="0">
                <a:solidFill>
                  <a:schemeClr val="dk1"/>
                </a:solidFill>
                <a:latin typeface="Calibri"/>
                <a:ea typeface="Calibri"/>
                <a:cs typeface="Calibri"/>
                <a:sym typeface="Calibri"/>
              </a:rPr>
              <a:t>Ενθάρρυνση της αναστοχαστικής σκέψης σχετικά με τον τρόπο με τον οποίο κάθε δεκαετία επηρέασε τις καλλιτεχνικές πρακτικές, τη χρηματοδότηση, την εμπλοκή του κοινού και τις υποδομές</a:t>
            </a:r>
          </a:p>
        </p:txBody>
      </p:sp>
      <p:sp>
        <p:nvSpPr>
          <p:cNvPr id="3" name="Google Shape;155;g34519fc2d75_0_8">
            <a:extLst>
              <a:ext uri="{FF2B5EF4-FFF2-40B4-BE49-F238E27FC236}">
                <a16:creationId xmlns:a16="http://schemas.microsoft.com/office/drawing/2014/main" id="{FADD38B5-AED6-9F4A-1D5F-FB3BD1805974}"/>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Ιστορία και εξέλιξη της βιωσιμότητας</a:t>
            </a:r>
          </a:p>
        </p:txBody>
      </p:sp>
    </p:spTree>
    <p:extLst>
      <p:ext uri="{BB962C8B-B14F-4D97-AF65-F5344CB8AC3E}">
        <p14:creationId xmlns:p14="http://schemas.microsoft.com/office/powerpoint/2010/main" val="32977017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21A98B02-ABDA-2F8B-A11E-DE7989CFA558}"/>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182AE95C-CE71-636A-8906-AFE951D3DC3D}"/>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C5FF2DE8-BB58-5B94-BA74-574B8D448224}"/>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84C7F1CE-938F-B5BA-3FFD-A9CD55AD8641}"/>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13</a:t>
            </a:fld>
            <a:endParaRPr/>
          </a:p>
        </p:txBody>
      </p:sp>
      <p:sp>
        <p:nvSpPr>
          <p:cNvPr id="2" name="Google Shape;154;g34519fc2d75_0_8">
            <a:extLst>
              <a:ext uri="{FF2B5EF4-FFF2-40B4-BE49-F238E27FC236}">
                <a16:creationId xmlns:a16="http://schemas.microsoft.com/office/drawing/2014/main" id="{EA02AF46-AAA9-9EA7-5155-2AD58514A3A5}"/>
              </a:ext>
            </a:extLst>
          </p:cNvPr>
          <p:cNvSpPr txBox="1"/>
          <p:nvPr/>
        </p:nvSpPr>
        <p:spPr>
          <a:xfrm>
            <a:off x="1336525" y="2678131"/>
            <a:ext cx="15163800" cy="5016718"/>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Διάσκεψη της Στοκχόλμης </a:t>
            </a:r>
            <a:r>
              <a:rPr lang="en-US" sz="3000" dirty="0">
                <a:solidFill>
                  <a:schemeClr val="dk1"/>
                </a:solidFill>
                <a:latin typeface="Calibri"/>
                <a:ea typeface="Calibri"/>
                <a:cs typeface="Calibri"/>
                <a:sym typeface="Calibri"/>
              </a:rPr>
              <a:t>για το Ανθρώπινο Περιβάλλον – πρώτη παγκόσμια εκδήλωση για τη βιωσιμότητα</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b="1"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Γέννηση της έννοιας της βιώσιμης ανάπτυξης</a:t>
            </a:r>
          </a:p>
          <a:p>
            <a:pPr marL="63500" marR="0" lvl="0" algn="just" rtl="0">
              <a:lnSpc>
                <a:spcPct val="150000"/>
              </a:lnSpc>
              <a:spcBef>
                <a:spcPts val="1200"/>
              </a:spcBef>
              <a:spcAft>
                <a:spcPts val="0"/>
              </a:spcAft>
              <a:buClr>
                <a:srgbClr val="04A6C2"/>
              </a:buClr>
              <a:buSzPts val="2500"/>
            </a:pPr>
            <a:r>
              <a:rPr lang="en-US" sz="3000" b="1" dirty="0">
                <a:solidFill>
                  <a:schemeClr val="dk1"/>
                </a:solidFill>
                <a:latin typeface="Calibri"/>
                <a:ea typeface="Calibri"/>
                <a:cs typeface="Calibri"/>
                <a:sym typeface="Calibri"/>
              </a:rPr>
              <a:t>Έκθεση Brundtland</a:t>
            </a:r>
            <a:r>
              <a:rPr lang="en-US" sz="3000" dirty="0">
                <a:solidFill>
                  <a:schemeClr val="dk1"/>
                </a:solidFill>
                <a:latin typeface="Calibri"/>
                <a:ea typeface="Calibri"/>
                <a:cs typeface="Calibri"/>
                <a:sym typeface="Calibri"/>
              </a:rPr>
              <a:t>: «Ικανοποίηση των αναγκών του παρόντος χωρίς να διακυβεύεται η ικανότητα των μελλοντικών γενεών να ικανοποιήσουν τις δικές τους ανάγκες»</a:t>
            </a:r>
          </a:p>
        </p:txBody>
      </p:sp>
      <p:sp>
        <p:nvSpPr>
          <p:cNvPr id="3" name="Google Shape;155;g34519fc2d75_0_8">
            <a:extLst>
              <a:ext uri="{FF2B5EF4-FFF2-40B4-BE49-F238E27FC236}">
                <a16:creationId xmlns:a16="http://schemas.microsoft.com/office/drawing/2014/main" id="{CE47729E-7440-A16F-F971-A11E02A35631}"/>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Clr>
                <a:srgbClr val="000000"/>
              </a:buClr>
              <a:buFont typeface="Arial"/>
              <a:buNone/>
            </a:pPr>
            <a:r>
              <a:rPr lang="en-US" sz="5000" i="1" dirty="0">
                <a:solidFill>
                  <a:schemeClr val="tx1"/>
                </a:solidFill>
                <a:latin typeface="Calibri"/>
                <a:ea typeface="Calibri"/>
                <a:cs typeface="Calibri"/>
                <a:sym typeface="Calibri"/>
              </a:rPr>
              <a:t>Δεκαετία του 1970</a:t>
            </a:r>
          </a:p>
        </p:txBody>
      </p:sp>
      <p:sp>
        <p:nvSpPr>
          <p:cNvPr id="4" name="Google Shape;155;g34519fc2d75_0_8">
            <a:extLst>
              <a:ext uri="{FF2B5EF4-FFF2-40B4-BE49-F238E27FC236}">
                <a16:creationId xmlns:a16="http://schemas.microsoft.com/office/drawing/2014/main" id="{7B98684C-CC95-84AC-B142-E90BF220241D}"/>
              </a:ext>
            </a:extLst>
          </p:cNvPr>
          <p:cNvSpPr txBox="1"/>
          <p:nvPr/>
        </p:nvSpPr>
        <p:spPr>
          <a:xfrm>
            <a:off x="2316366" y="4114769"/>
            <a:ext cx="15583200" cy="8619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Clr>
                <a:srgbClr val="000000"/>
              </a:buClr>
              <a:buFont typeface="Arial"/>
              <a:buNone/>
            </a:pPr>
            <a:r>
              <a:rPr lang="en-US" sz="5000" dirty="0">
                <a:solidFill>
                  <a:schemeClr val="tx1"/>
                </a:solidFill>
                <a:latin typeface="Calibri"/>
                <a:ea typeface="Calibri"/>
                <a:cs typeface="Calibri"/>
                <a:sym typeface="Calibri"/>
              </a:rPr>
              <a:t>Δεκαετία</a:t>
            </a:r>
          </a:p>
        </p:txBody>
      </p:sp>
    </p:spTree>
    <p:extLst>
      <p:ext uri="{BB962C8B-B14F-4D97-AF65-F5344CB8AC3E}">
        <p14:creationId xmlns:p14="http://schemas.microsoft.com/office/powerpoint/2010/main" val="27426931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B0971F81-34C6-51D4-A921-9FFBA360B67E}"/>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C734DD66-8F61-0DEF-D546-B9599308FEF8}"/>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63E2F8D3-F7C1-E061-1F96-87BFD707174D}"/>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09352113-4794-3890-4094-F0F2FD6E7E87}"/>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14</a:t>
            </a:fld>
            <a:endParaRPr/>
          </a:p>
        </p:txBody>
      </p:sp>
      <p:sp>
        <p:nvSpPr>
          <p:cNvPr id="2" name="Google Shape;154;g34519fc2d75_0_8">
            <a:extLst>
              <a:ext uri="{FF2B5EF4-FFF2-40B4-BE49-F238E27FC236}">
                <a16:creationId xmlns:a16="http://schemas.microsoft.com/office/drawing/2014/main" id="{247EA113-B7D4-9F00-F426-96319AD905B3}"/>
              </a:ext>
            </a:extLst>
          </p:cNvPr>
          <p:cNvSpPr txBox="1"/>
          <p:nvPr/>
        </p:nvSpPr>
        <p:spPr>
          <a:xfrm>
            <a:off x="1368609" y="3135278"/>
            <a:ext cx="15163800" cy="4016444"/>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Διάσκεψη για το Περιβάλλον και την Ανάπτυξη </a:t>
            </a:r>
            <a:r>
              <a:rPr lang="en-US" sz="3000" dirty="0">
                <a:solidFill>
                  <a:schemeClr val="dk1"/>
                </a:solidFill>
                <a:latin typeface="Calibri"/>
                <a:ea typeface="Calibri"/>
                <a:cs typeface="Calibri"/>
                <a:sym typeface="Calibri"/>
              </a:rPr>
              <a:t>(Ρίο ντε Τζανέιρο) – Ατζέντα 21: πρώτο παγκόσμιο σχέδιο δράσης για τη βιώσιμη ανάπτυξη, στο οποίο οι αρχές της βιωσιμότητας ενσωματώνονται στις δημόσιες πολιτικές</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Πρωτόκολλο του Κιότο </a:t>
            </a:r>
            <a:r>
              <a:rPr lang="en-US" sz="3000" dirty="0">
                <a:solidFill>
                  <a:schemeClr val="dk1"/>
                </a:solidFill>
                <a:latin typeface="Calibri"/>
                <a:ea typeface="Calibri"/>
                <a:cs typeface="Calibri"/>
                <a:sym typeface="Calibri"/>
              </a:rPr>
              <a:t>– πρώτη δεσμευτική συμφωνία για τη μείωση των εκπομπών αερίων του θερμοκηπίου</a:t>
            </a:r>
          </a:p>
        </p:txBody>
      </p:sp>
      <p:sp>
        <p:nvSpPr>
          <p:cNvPr id="3" name="Google Shape;155;g34519fc2d75_0_8">
            <a:extLst>
              <a:ext uri="{FF2B5EF4-FFF2-40B4-BE49-F238E27FC236}">
                <a16:creationId xmlns:a16="http://schemas.microsoft.com/office/drawing/2014/main" id="{59964426-5FA7-FE65-6A4B-AF3E8B3F9767}"/>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Clr>
                <a:srgbClr val="000000"/>
              </a:buClr>
              <a:buFont typeface="Arial"/>
              <a:buNone/>
            </a:pPr>
            <a:r>
              <a:rPr lang="en-US" sz="5000" i="1" dirty="0">
                <a:solidFill>
                  <a:schemeClr val="tx1"/>
                </a:solidFill>
                <a:latin typeface="Calibri"/>
                <a:ea typeface="Calibri"/>
                <a:cs typeface="Calibri"/>
                <a:sym typeface="Calibri"/>
              </a:rPr>
              <a:t>Δεκαετία του 1990</a:t>
            </a:r>
          </a:p>
        </p:txBody>
      </p:sp>
    </p:spTree>
    <p:extLst>
      <p:ext uri="{BB962C8B-B14F-4D97-AF65-F5344CB8AC3E}">
        <p14:creationId xmlns:p14="http://schemas.microsoft.com/office/powerpoint/2010/main" val="7215770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4A9346CB-EAC7-BDED-7462-E18971EB72B8}"/>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D385D067-0F5B-22F0-8C13-0B45C7338C65}"/>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1E8D2F06-B84B-0E85-EE00-A748D6DF87A6}"/>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3CEE9B9F-6DC5-23C3-99A7-2FB9C94F056D}"/>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15</a:t>
            </a:fld>
            <a:endParaRPr/>
          </a:p>
        </p:txBody>
      </p:sp>
      <p:sp>
        <p:nvSpPr>
          <p:cNvPr id="2" name="Google Shape;154;g34519fc2d75_0_8">
            <a:extLst>
              <a:ext uri="{FF2B5EF4-FFF2-40B4-BE49-F238E27FC236}">
                <a16:creationId xmlns:a16="http://schemas.microsoft.com/office/drawing/2014/main" id="{1AABF5FA-2C9D-86B3-5072-DA9222B2C30A}"/>
              </a:ext>
            </a:extLst>
          </p:cNvPr>
          <p:cNvSpPr txBox="1"/>
          <p:nvPr/>
        </p:nvSpPr>
        <p:spPr>
          <a:xfrm>
            <a:off x="1336525" y="2822509"/>
            <a:ext cx="15163800" cy="5016718"/>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Διάσκεψη της Χιλιετίας </a:t>
            </a:r>
            <a:r>
              <a:rPr lang="en-US" sz="3000" dirty="0">
                <a:solidFill>
                  <a:schemeClr val="dk1"/>
                </a:solidFill>
                <a:latin typeface="Calibri"/>
                <a:ea typeface="Calibri"/>
                <a:cs typeface="Calibri"/>
                <a:sym typeface="Calibri"/>
              </a:rPr>
              <a:t>– Αναπτυξιακοί Στόχοι της Χιλιετίας (MDGs) για το 2015: μείωση της φτώχειας, υγεία, εκπαίδευση, ισότητα των φύλων, περιβάλλον</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err="1">
                <a:solidFill>
                  <a:schemeClr val="dk1"/>
                </a:solidFill>
                <a:latin typeface="Calibri"/>
                <a:ea typeface="Calibri"/>
                <a:cs typeface="Calibri"/>
                <a:sym typeface="Calibri"/>
              </a:rPr>
              <a:t>Επισήμανση</a:t>
            </a:r>
            <a:r>
              <a:rPr lang="en-US" sz="3000" dirty="0">
                <a:solidFill>
                  <a:schemeClr val="dk1"/>
                </a:solidFill>
                <a:latin typeface="Calibri"/>
                <a:ea typeface="Calibri"/>
                <a:cs typeface="Calibri"/>
                <a:sym typeface="Calibri"/>
              </a:rPr>
              <a:t> της έννοιας</a:t>
            </a:r>
            <a:r>
              <a:rPr lang="en-US" sz="3000" b="1" dirty="0">
                <a:solidFill>
                  <a:schemeClr val="dk1"/>
                </a:solidFill>
                <a:latin typeface="Calibri"/>
                <a:ea typeface="Calibri"/>
                <a:cs typeface="Calibri"/>
                <a:sym typeface="Calibri"/>
              </a:rPr>
              <a:t> της κυκλικής οικονομίας</a:t>
            </a:r>
            <a:endParaRPr lang="en-US"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Η εταιρική κοινωνική ευθύνη </a:t>
            </a:r>
            <a:r>
              <a:rPr lang="en-US" sz="3000" dirty="0">
                <a:solidFill>
                  <a:schemeClr val="dk1"/>
                </a:solidFill>
                <a:latin typeface="Calibri"/>
                <a:ea typeface="Calibri"/>
                <a:cs typeface="Calibri"/>
                <a:sym typeface="Calibri"/>
              </a:rPr>
              <a:t>(ΕΚΕ) αναδεικνύεται σε βασικό παράγοντα για τη βιωσιμότητα των επιχειρήσεων</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Η Σύμβαση της UNESCO </a:t>
            </a:r>
            <a:r>
              <a:rPr lang="en-US" sz="3000" dirty="0">
                <a:solidFill>
                  <a:schemeClr val="dk1"/>
                </a:solidFill>
                <a:latin typeface="Calibri"/>
                <a:ea typeface="Calibri"/>
                <a:cs typeface="Calibri"/>
                <a:sym typeface="Calibri"/>
              </a:rPr>
              <a:t>συνδέει την πολιτιστική πολυμορφία με τη βιώσιμη ανάπτυξη</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Εδραίωση της έννοιας</a:t>
            </a:r>
            <a:r>
              <a:rPr lang="en-US" sz="3000" b="1" dirty="0">
                <a:solidFill>
                  <a:schemeClr val="dk1"/>
                </a:solidFill>
                <a:latin typeface="Calibri"/>
                <a:ea typeface="Calibri"/>
                <a:cs typeface="Calibri"/>
                <a:sym typeface="Calibri"/>
              </a:rPr>
              <a:t> του ανθρακικού αποτυπώματος</a:t>
            </a:r>
          </a:p>
        </p:txBody>
      </p:sp>
      <p:sp>
        <p:nvSpPr>
          <p:cNvPr id="3" name="Google Shape;155;g34519fc2d75_0_8">
            <a:extLst>
              <a:ext uri="{FF2B5EF4-FFF2-40B4-BE49-F238E27FC236}">
                <a16:creationId xmlns:a16="http://schemas.microsoft.com/office/drawing/2014/main" id="{179FE766-B605-E321-87C3-3BC403027BFB}"/>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Clr>
                <a:srgbClr val="000000"/>
              </a:buClr>
              <a:buFont typeface="Arial"/>
              <a:buNone/>
            </a:pPr>
            <a:r>
              <a:rPr lang="en-US" sz="5000" i="1" dirty="0" err="1">
                <a:solidFill>
                  <a:schemeClr val="tx1"/>
                </a:solidFill>
                <a:latin typeface="Calibri"/>
                <a:ea typeface="Calibri"/>
                <a:cs typeface="Calibri"/>
                <a:sym typeface="Calibri"/>
              </a:rPr>
              <a:t>Δεκ</a:t>
            </a:r>
            <a:r>
              <a:rPr lang="en-US" sz="5000" i="1" dirty="0">
                <a:solidFill>
                  <a:schemeClr val="tx1"/>
                </a:solidFill>
                <a:latin typeface="Calibri"/>
                <a:ea typeface="Calibri"/>
                <a:cs typeface="Calibri"/>
                <a:sym typeface="Calibri"/>
              </a:rPr>
              <a:t>αετία</a:t>
            </a:r>
            <a:r>
              <a:rPr lang="el-GR" sz="5000" i="1" dirty="0">
                <a:solidFill>
                  <a:schemeClr val="tx1"/>
                </a:solidFill>
                <a:latin typeface="Calibri"/>
                <a:ea typeface="Calibri"/>
                <a:cs typeface="Calibri"/>
                <a:sym typeface="Calibri"/>
              </a:rPr>
              <a:t> του 2000</a:t>
            </a:r>
            <a:endParaRPr lang="en-US" sz="5000" i="1" dirty="0">
              <a:solidFill>
                <a:schemeClr val="tx1"/>
              </a:solidFill>
              <a:latin typeface="Calibri"/>
              <a:ea typeface="Calibri"/>
              <a:cs typeface="Calibri"/>
              <a:sym typeface="Calibri"/>
            </a:endParaRPr>
          </a:p>
        </p:txBody>
      </p:sp>
    </p:spTree>
    <p:extLst>
      <p:ext uri="{BB962C8B-B14F-4D97-AF65-F5344CB8AC3E}">
        <p14:creationId xmlns:p14="http://schemas.microsoft.com/office/powerpoint/2010/main" val="11059905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05DA97C2-740B-D4FB-F02C-2849C31B988E}"/>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1BE3FFCA-1A2B-36F4-0054-FAD381AE554D}"/>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B3264760-12F5-0096-A997-225D2FA26759}"/>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21EC66C2-A231-F267-0189-816EAC121AC5}"/>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16</a:t>
            </a:fld>
            <a:endParaRPr/>
          </a:p>
        </p:txBody>
      </p:sp>
      <p:sp>
        <p:nvSpPr>
          <p:cNvPr id="2" name="Google Shape;154;g34519fc2d75_0_8">
            <a:extLst>
              <a:ext uri="{FF2B5EF4-FFF2-40B4-BE49-F238E27FC236}">
                <a16:creationId xmlns:a16="http://schemas.microsoft.com/office/drawing/2014/main" id="{C6C7EBC7-44DC-9D71-7A42-A8E65A267509}"/>
              </a:ext>
            </a:extLst>
          </p:cNvPr>
          <p:cNvSpPr txBox="1"/>
          <p:nvPr/>
        </p:nvSpPr>
        <p:spPr>
          <a:xfrm>
            <a:off x="1336525" y="2678131"/>
            <a:ext cx="15163800" cy="4862829"/>
          </a:xfrm>
          <a:prstGeom prst="rect">
            <a:avLst/>
          </a:prstGeom>
          <a:noFill/>
          <a:ln>
            <a:noFill/>
          </a:ln>
        </p:spPr>
        <p:txBody>
          <a:bodyPr spcFirstLastPara="1" wrap="square" lIns="91425" tIns="45700" rIns="91425" bIns="45700" anchor="t" anchorCtr="0">
            <a:spAutoFit/>
          </a:bodyPr>
          <a:lstStyle/>
          <a:p>
            <a:pPr marL="622300" lvl="0" indent="-558800" algn="just">
              <a:lnSpc>
                <a:spcPct val="150000"/>
              </a:lnSpc>
              <a:spcBef>
                <a:spcPts val="1200"/>
              </a:spcBef>
              <a:buClr>
                <a:srgbClr val="04A6C2"/>
              </a:buClr>
              <a:buSzPts val="2500"/>
              <a:buFont typeface="Noto Sans Symbols"/>
              <a:buChar char="⮚"/>
            </a:pPr>
            <a:r>
              <a:rPr lang="en-US" sz="3000" b="1" dirty="0">
                <a:solidFill>
                  <a:schemeClr val="dk1"/>
                </a:solidFill>
                <a:latin typeface="Calibri"/>
                <a:ea typeface="Calibri"/>
                <a:cs typeface="Calibri"/>
                <a:sym typeface="Calibri"/>
              </a:rPr>
              <a:t>ISO 26000: </a:t>
            </a:r>
            <a:r>
              <a:rPr lang="en-US" sz="3000" dirty="0">
                <a:solidFill>
                  <a:schemeClr val="dk1"/>
                </a:solidFill>
                <a:latin typeface="Calibri"/>
                <a:ea typeface="Calibri"/>
                <a:cs typeface="Calibri"/>
                <a:sym typeface="Calibri"/>
              </a:rPr>
              <a:t>Πρότυπο κοινωνικής ευθύνης – Διεθνές πρότυπο που καθοδηγεί </a:t>
            </a:r>
            <a:r>
              <a:rPr lang="en-US" sz="3000" dirty="0" err="1">
                <a:solidFill>
                  <a:schemeClr val="dk1"/>
                </a:solidFill>
                <a:latin typeface="Calibri"/>
                <a:ea typeface="Calibri"/>
                <a:cs typeface="Calibri"/>
                <a:sym typeface="Calibri"/>
              </a:rPr>
              <a:t>τους οργανισμούς </a:t>
            </a:r>
            <a:r>
              <a:rPr lang="en-US" sz="3000" dirty="0">
                <a:solidFill>
                  <a:schemeClr val="dk1"/>
                </a:solidFill>
                <a:latin typeface="Calibri"/>
                <a:ea typeface="Calibri"/>
                <a:cs typeface="Calibri"/>
                <a:sym typeface="Calibri"/>
              </a:rPr>
              <a:t>σε βιώσιμες πρακτικές.</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lvl="0" indent="-558800" algn="just">
              <a:lnSpc>
                <a:spcPct val="150000"/>
              </a:lnSpc>
              <a:spcBef>
                <a:spcPts val="1200"/>
              </a:spcBef>
              <a:buClr>
                <a:srgbClr val="04A6C2"/>
              </a:buClr>
              <a:buSzPts val="2500"/>
              <a:buFont typeface="Noto Sans Symbols"/>
              <a:buChar char="⮚"/>
            </a:pPr>
            <a:r>
              <a:rPr lang="en-US" sz="3000" b="1" dirty="0">
                <a:solidFill>
                  <a:schemeClr val="dk1"/>
                </a:solidFill>
                <a:latin typeface="Calibri"/>
                <a:ea typeface="Calibri"/>
                <a:cs typeface="Calibri"/>
              </a:rPr>
              <a:t>2012 Διάσκεψη των Ηνωμένων Εθνών για τη Βιώσιμη Ανάπτυξη, Ρίο ντε Τζανέιρο </a:t>
            </a:r>
            <a:r>
              <a:rPr lang="en-US" sz="3000" dirty="0">
                <a:solidFill>
                  <a:schemeClr val="dk1"/>
                </a:solidFill>
                <a:latin typeface="Calibri"/>
                <a:ea typeface="Calibri"/>
                <a:cs typeface="Calibri"/>
                <a:sym typeface="Calibri"/>
              </a:rPr>
              <a:t>– ξεκίνησε η διαδικασία για τους Στόχους Βιώσιμης Ανάπτυξης (SDGs), με βάση τους MDGs, για την αντιμετώπιση ευρύτερων προκλήσεων βιωσιμότητας.</a:t>
            </a:r>
          </a:p>
        </p:txBody>
      </p:sp>
      <p:sp>
        <p:nvSpPr>
          <p:cNvPr id="3" name="Google Shape;155;g34519fc2d75_0_8">
            <a:extLst>
              <a:ext uri="{FF2B5EF4-FFF2-40B4-BE49-F238E27FC236}">
                <a16:creationId xmlns:a16="http://schemas.microsoft.com/office/drawing/2014/main" id="{379AE931-ACA2-F1E8-F65E-58BB035FA723}"/>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Clr>
                <a:srgbClr val="000000"/>
              </a:buClr>
              <a:buFont typeface="Arial"/>
              <a:buNone/>
            </a:pPr>
            <a:r>
              <a:rPr lang="en-US" sz="5000" i="1" dirty="0">
                <a:solidFill>
                  <a:schemeClr val="tx1"/>
                </a:solidFill>
                <a:latin typeface="Calibri"/>
                <a:ea typeface="Calibri"/>
                <a:cs typeface="Calibri"/>
                <a:sym typeface="Calibri"/>
              </a:rPr>
              <a:t>Δεκαετία του 2010</a:t>
            </a:r>
          </a:p>
        </p:txBody>
      </p:sp>
    </p:spTree>
    <p:extLst>
      <p:ext uri="{BB962C8B-B14F-4D97-AF65-F5344CB8AC3E}">
        <p14:creationId xmlns:p14="http://schemas.microsoft.com/office/powerpoint/2010/main" val="15353247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90F0D809-1F7B-E3C3-FEFA-25EB4C8BD949}"/>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A60ED18B-44BC-3A94-9299-BC695DFF6658}"/>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473C2A63-19B4-BCD2-DEFB-E39344CF4C9F}"/>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5829835D-A78E-4EDB-44B7-54C0F98874A2}"/>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17</a:t>
            </a:fld>
            <a:endParaRPr/>
          </a:p>
        </p:txBody>
      </p:sp>
      <p:sp>
        <p:nvSpPr>
          <p:cNvPr id="2" name="Google Shape;154;g34519fc2d75_0_8">
            <a:extLst>
              <a:ext uri="{FF2B5EF4-FFF2-40B4-BE49-F238E27FC236}">
                <a16:creationId xmlns:a16="http://schemas.microsoft.com/office/drawing/2014/main" id="{67D92D9E-C5AD-2B76-3317-33A6B9C4625C}"/>
              </a:ext>
            </a:extLst>
          </p:cNvPr>
          <p:cNvSpPr txBox="1"/>
          <p:nvPr/>
        </p:nvSpPr>
        <p:spPr>
          <a:xfrm>
            <a:off x="1336525" y="2678131"/>
            <a:ext cx="15163800" cy="4324220"/>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Συμφωνία του Παρισιού (COP21) </a:t>
            </a:r>
            <a:r>
              <a:rPr lang="en-US" sz="3000" dirty="0">
                <a:solidFill>
                  <a:schemeClr val="dk1"/>
                </a:solidFill>
                <a:latin typeface="Calibri"/>
                <a:ea typeface="Calibri"/>
                <a:cs typeface="Calibri"/>
                <a:sym typeface="Calibri"/>
              </a:rPr>
              <a:t>– Στόχος «μηδενικών εκπομπών» έως το 2050. Περιορισμός της αύξησης της θερμοκρασίας σε 1,5 °C</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Διάσκεψη για τη Βιώσιμη Ανάπτυξη </a:t>
            </a:r>
            <a:r>
              <a:rPr lang="en-US" sz="3000" dirty="0">
                <a:solidFill>
                  <a:schemeClr val="dk1"/>
                </a:solidFill>
                <a:latin typeface="Calibri"/>
                <a:ea typeface="Calibri"/>
                <a:cs typeface="Calibri"/>
                <a:sym typeface="Calibri"/>
              </a:rPr>
              <a:t>– έναρξη της Ατζέντας 2030 με 17 ΣΒΑ και 169 στόχους</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Ευρωπαϊκή Πράσινη Συμφωνία </a:t>
            </a:r>
            <a:r>
              <a:rPr lang="en-US" sz="3000" dirty="0">
                <a:solidFill>
                  <a:schemeClr val="dk1"/>
                </a:solidFill>
                <a:latin typeface="Calibri"/>
                <a:ea typeface="Calibri"/>
                <a:cs typeface="Calibri"/>
                <a:sym typeface="Calibri"/>
              </a:rPr>
              <a:t>– στρατηγική της ΕΕ για κλιματική ουδετερότητα έως το 2050</a:t>
            </a:r>
          </a:p>
        </p:txBody>
      </p:sp>
      <p:sp>
        <p:nvSpPr>
          <p:cNvPr id="3" name="Google Shape;155;g34519fc2d75_0_8">
            <a:extLst>
              <a:ext uri="{FF2B5EF4-FFF2-40B4-BE49-F238E27FC236}">
                <a16:creationId xmlns:a16="http://schemas.microsoft.com/office/drawing/2014/main" id="{309302E4-43A5-539D-3F01-4B3041339F09}"/>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Clr>
                <a:srgbClr val="000000"/>
              </a:buClr>
              <a:buFont typeface="Arial"/>
              <a:buNone/>
            </a:pPr>
            <a:r>
              <a:rPr lang="en-US" sz="5000" i="1" dirty="0">
                <a:solidFill>
                  <a:schemeClr val="tx1"/>
                </a:solidFill>
                <a:latin typeface="Calibri"/>
                <a:ea typeface="Calibri"/>
                <a:cs typeface="Calibri"/>
                <a:sym typeface="Calibri"/>
              </a:rPr>
              <a:t>2015</a:t>
            </a:r>
          </a:p>
        </p:txBody>
      </p:sp>
    </p:spTree>
    <p:extLst>
      <p:ext uri="{BB962C8B-B14F-4D97-AF65-F5344CB8AC3E}">
        <p14:creationId xmlns:p14="http://schemas.microsoft.com/office/powerpoint/2010/main" val="29539088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2F036DEE-4B68-CBE5-8949-AE91FF327389}"/>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11950A86-1BA6-2AA1-E465-B4673CF8B147}"/>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85BF2B85-F5BE-BD7A-04B9-13D098FACD15}"/>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846D2ADD-6C6F-A793-49F1-A6CBC6E7821F}"/>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18</a:t>
            </a:fld>
            <a:endParaRPr/>
          </a:p>
        </p:txBody>
      </p:sp>
      <p:sp>
        <p:nvSpPr>
          <p:cNvPr id="2" name="Google Shape;154;g34519fc2d75_0_8">
            <a:extLst>
              <a:ext uri="{FF2B5EF4-FFF2-40B4-BE49-F238E27FC236}">
                <a16:creationId xmlns:a16="http://schemas.microsoft.com/office/drawing/2014/main" id="{8F7BE066-9B18-74AD-971C-DB4F4BF9BE75}"/>
              </a:ext>
            </a:extLst>
          </p:cNvPr>
          <p:cNvSpPr txBox="1"/>
          <p:nvPr/>
        </p:nvSpPr>
        <p:spPr>
          <a:xfrm>
            <a:off x="1336525" y="2678131"/>
            <a:ext cx="15163800" cy="5555327"/>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Theatre Green Book </a:t>
            </a:r>
            <a:r>
              <a:rPr lang="en-US" sz="3000" dirty="0">
                <a:solidFill>
                  <a:schemeClr val="dk1"/>
                </a:solidFill>
                <a:latin typeface="Calibri"/>
                <a:ea typeface="Calibri"/>
                <a:cs typeface="Calibri"/>
                <a:sym typeface="Calibri"/>
              </a:rPr>
              <a:t>– οδηγίες για την ουδετερότητα άνθρακα στην βιομηχανία του θεάματος</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Ultimate Cookbook for Cultural Managers </a:t>
            </a:r>
            <a:r>
              <a:rPr lang="en-US" sz="3000" dirty="0">
                <a:solidFill>
                  <a:schemeClr val="dk1"/>
                </a:solidFill>
                <a:latin typeface="Calibri"/>
                <a:ea typeface="Calibri"/>
                <a:cs typeface="Calibri"/>
                <a:sym typeface="Calibri"/>
              </a:rPr>
              <a:t>– πρακτικές στρατηγικές βιωσιμότητας για τις παραστατικές τέχνες</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CSRD (Οδηγία για την υποβολή εκθέσεων εταιρικής βιωσιμότητας) </a:t>
            </a:r>
            <a:r>
              <a:rPr lang="en-US" sz="3000" dirty="0">
                <a:solidFill>
                  <a:schemeClr val="dk1"/>
                </a:solidFill>
                <a:latin typeface="Calibri"/>
                <a:ea typeface="Calibri"/>
                <a:cs typeface="Calibri"/>
                <a:sym typeface="Calibri"/>
              </a:rPr>
              <a:t>– Κανόνες υποβολής εκθέσεων της ΕΕ για μεγάλες εταιρείες και δημιουργικούς τομείς</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ISO 20121 </a:t>
            </a:r>
            <a:r>
              <a:rPr lang="en-US" sz="3000" dirty="0">
                <a:solidFill>
                  <a:schemeClr val="dk1"/>
                </a:solidFill>
                <a:latin typeface="Calibri"/>
                <a:ea typeface="Calibri"/>
                <a:cs typeface="Calibri"/>
                <a:sym typeface="Calibri"/>
              </a:rPr>
              <a:t>ενημερωμένο – πρότυπα βιωσιμότητας εκδηλώσεων για θέατρα, φεστιβάλ, περιοδείες και </a:t>
            </a:r>
            <a:r>
              <a:rPr lang="en-US" sz="3000" dirty="0" err="1">
                <a:solidFill>
                  <a:schemeClr val="dk1"/>
                </a:solidFill>
                <a:latin typeface="Calibri"/>
                <a:ea typeface="Calibri"/>
                <a:cs typeface="Calibri"/>
                <a:sym typeface="Calibri"/>
              </a:rPr>
              <a:t>οργανισμούς</a:t>
            </a:r>
            <a:r>
              <a:rPr lang="en-US" sz="3000" dirty="0">
                <a:solidFill>
                  <a:schemeClr val="dk1"/>
                </a:solidFill>
                <a:latin typeface="Calibri"/>
                <a:ea typeface="Calibri"/>
                <a:cs typeface="Calibri"/>
                <a:sym typeface="Calibri"/>
              </a:rPr>
              <a:t> ζωντανών εκδηλώσεων</a:t>
            </a:r>
          </a:p>
        </p:txBody>
      </p:sp>
      <p:sp>
        <p:nvSpPr>
          <p:cNvPr id="3" name="Google Shape;155;g34519fc2d75_0_8">
            <a:extLst>
              <a:ext uri="{FF2B5EF4-FFF2-40B4-BE49-F238E27FC236}">
                <a16:creationId xmlns:a16="http://schemas.microsoft.com/office/drawing/2014/main" id="{4EB298E9-04CA-2114-5210-C326363CB2B2}"/>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Clr>
                <a:srgbClr val="000000"/>
              </a:buClr>
              <a:buFont typeface="Arial"/>
              <a:buNone/>
            </a:pPr>
            <a:r>
              <a:rPr lang="en-US" sz="5000" i="1" dirty="0">
                <a:solidFill>
                  <a:schemeClr val="tx1"/>
                </a:solidFill>
                <a:latin typeface="Calibri"/>
                <a:ea typeface="Calibri"/>
                <a:cs typeface="Calibri"/>
                <a:sym typeface="Calibri"/>
              </a:rPr>
              <a:t>Δεκαετία του 2020</a:t>
            </a:r>
          </a:p>
        </p:txBody>
      </p:sp>
    </p:spTree>
    <p:extLst>
      <p:ext uri="{BB962C8B-B14F-4D97-AF65-F5344CB8AC3E}">
        <p14:creationId xmlns:p14="http://schemas.microsoft.com/office/powerpoint/2010/main" val="27394802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9D647566-F152-D31E-80C9-DFBE8FC78EFC}"/>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CC75BE55-C1CC-2CE2-28A6-D47A4905C274}"/>
              </a:ext>
            </a:extLst>
          </p:cNvPr>
          <p:cNvSpPr/>
          <p:nvPr/>
        </p:nvSpPr>
        <p:spPr>
          <a:xfrm rot="10800000" flipH="1">
            <a:off x="-513116" y="-5765868"/>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B5471A1A-4665-BCB6-3942-53D859EB9E5E}"/>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19</a:t>
            </a:fld>
            <a:endParaRPr/>
          </a:p>
        </p:txBody>
      </p:sp>
      <p:sp>
        <p:nvSpPr>
          <p:cNvPr id="2" name="Google Shape;154;g34519fc2d75_0_8">
            <a:extLst>
              <a:ext uri="{FF2B5EF4-FFF2-40B4-BE49-F238E27FC236}">
                <a16:creationId xmlns:a16="http://schemas.microsoft.com/office/drawing/2014/main" id="{C95D596E-FB57-6E74-2DBF-6EE3FBF76E3B}"/>
              </a:ext>
            </a:extLst>
          </p:cNvPr>
          <p:cNvSpPr txBox="1"/>
          <p:nvPr/>
        </p:nvSpPr>
        <p:spPr>
          <a:xfrm>
            <a:off x="1336525" y="3582693"/>
            <a:ext cx="15163800" cy="6309379"/>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Calibri"/>
                <a:ea typeface="Calibri"/>
                <a:cs typeface="Calibri"/>
                <a:sym typeface="Calibri"/>
              </a:rPr>
              <a:t>Οι παραστατικές τέχνες μπορούν να </a:t>
            </a:r>
            <a:r>
              <a:rPr lang="en-US" sz="2400" b="1" i="1" dirty="0">
                <a:solidFill>
                  <a:srgbClr val="FF0000"/>
                </a:solidFill>
                <a:latin typeface="Calibri"/>
                <a:ea typeface="Calibri"/>
                <a:cs typeface="Calibri"/>
                <a:sym typeface="Calibri"/>
              </a:rPr>
              <a:t>προωθήσουν τη βιώσιμη αλλαγή </a:t>
            </a:r>
            <a:r>
              <a:rPr lang="en-US" sz="2400" dirty="0">
                <a:solidFill>
                  <a:schemeClr val="dk1"/>
                </a:solidFill>
                <a:latin typeface="Calibri"/>
                <a:ea typeface="Calibri"/>
                <a:cs typeface="Calibri"/>
                <a:sym typeface="Calibri"/>
              </a:rPr>
              <a:t>μέσω:</a:t>
            </a:r>
          </a:p>
          <a:p>
            <a:pPr marL="63500" marR="0" lvl="0" algn="just" rtl="0">
              <a:lnSpc>
                <a:spcPct val="150000"/>
              </a:lnSpc>
              <a:spcBef>
                <a:spcPts val="1200"/>
              </a:spcBef>
              <a:spcAft>
                <a:spcPts val="0"/>
              </a:spcAft>
              <a:buClr>
                <a:srgbClr val="04A6C2"/>
              </a:buClr>
              <a:buSzPts val="2500"/>
            </a:pPr>
            <a:r>
              <a:rPr lang="en-US" sz="2400" dirty="0">
                <a:solidFill>
                  <a:schemeClr val="dk1"/>
                </a:solidFill>
                <a:latin typeface="Calibri"/>
                <a:ea typeface="Calibri"/>
                <a:cs typeface="Calibri"/>
                <a:sym typeface="Calibri"/>
              </a:rPr>
              <a:t>		o    Ανακυκλωμένα σκηνικά και μεταχειρισμένα κοστούμια</a:t>
            </a:r>
          </a:p>
          <a:p>
            <a:pPr marL="63500" marR="0" lvl="0" algn="just" rtl="0">
              <a:lnSpc>
                <a:spcPct val="150000"/>
              </a:lnSpc>
              <a:spcBef>
                <a:spcPts val="1200"/>
              </a:spcBef>
              <a:spcAft>
                <a:spcPts val="0"/>
              </a:spcAft>
              <a:buClr>
                <a:srgbClr val="04A6C2"/>
              </a:buClr>
              <a:buSzPts val="2500"/>
            </a:pPr>
            <a:r>
              <a:rPr lang="en-US" sz="2400" dirty="0">
                <a:solidFill>
                  <a:schemeClr val="dk1"/>
                </a:solidFill>
                <a:latin typeface="Calibri"/>
                <a:ea typeface="Calibri"/>
                <a:cs typeface="Calibri"/>
                <a:sym typeface="Calibri"/>
              </a:rPr>
              <a:t>		o    Μοντέλα περιοδειών με χαμηλό περιβαλλοντικό αντίκτυπο</a:t>
            </a:r>
          </a:p>
          <a:p>
            <a:pPr marL="63500" marR="0" lvl="0" algn="just" rtl="0">
              <a:lnSpc>
                <a:spcPct val="150000"/>
              </a:lnSpc>
              <a:spcBef>
                <a:spcPts val="1200"/>
              </a:spcBef>
              <a:spcAft>
                <a:spcPts val="0"/>
              </a:spcAft>
              <a:buClr>
                <a:srgbClr val="04A6C2"/>
              </a:buClr>
              <a:buSzPts val="2500"/>
            </a:pPr>
            <a:r>
              <a:rPr lang="en-US" sz="2400" dirty="0">
                <a:solidFill>
                  <a:schemeClr val="dk1"/>
                </a:solidFill>
                <a:latin typeface="Calibri"/>
                <a:ea typeface="Calibri"/>
                <a:cs typeface="Calibri"/>
                <a:sym typeface="Calibri"/>
              </a:rPr>
              <a:t>		o    Συνεργατικές, προσαρμοστικές δημιουργικές διαδικασίες ως φυσικό μοντέλο βιωσιμότητας</a:t>
            </a:r>
          </a:p>
          <a:p>
            <a:pPr marL="63500" marR="0" lvl="0" algn="just" rtl="0">
              <a:lnSpc>
                <a:spcPct val="150000"/>
              </a:lnSpc>
              <a:spcBef>
                <a:spcPts val="1200"/>
              </a:spcBef>
              <a:spcAft>
                <a:spcPts val="0"/>
              </a:spcAft>
              <a:buClr>
                <a:srgbClr val="04A6C2"/>
              </a:buClr>
              <a:buSzPts val="2500"/>
            </a:pPr>
            <a:endParaRPr lang="en-US" sz="24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Calibri"/>
                <a:ea typeface="Calibri"/>
                <a:cs typeface="Calibri"/>
                <a:sym typeface="Calibri"/>
              </a:rPr>
              <a:t>Ο κοινός σκοπός ενισχύει την παρακίνηση της ομάδας, τη σύνδεση με το περιβάλλον και τον αντίκτυπο στην κοινότητα</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24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Calibri"/>
                <a:ea typeface="Calibri"/>
                <a:cs typeface="Calibri"/>
                <a:sym typeface="Calibri"/>
              </a:rPr>
              <a:t>Οι τέχνες δεν αντιπροσωπεύουν απλώς την αλλαγή, </a:t>
            </a:r>
            <a:r>
              <a:rPr lang="en-US" sz="2400" b="1" i="1" dirty="0">
                <a:solidFill>
                  <a:srgbClr val="FF0000"/>
                </a:solidFill>
                <a:latin typeface="Calibri"/>
                <a:ea typeface="Calibri"/>
                <a:cs typeface="Calibri"/>
                <a:sym typeface="Calibri"/>
              </a:rPr>
              <a:t>την ενεργοποιούν</a:t>
            </a:r>
          </a:p>
        </p:txBody>
      </p:sp>
      <p:sp>
        <p:nvSpPr>
          <p:cNvPr id="3" name="Google Shape;155;g34519fc2d75_0_8">
            <a:extLst>
              <a:ext uri="{FF2B5EF4-FFF2-40B4-BE49-F238E27FC236}">
                <a16:creationId xmlns:a16="http://schemas.microsoft.com/office/drawing/2014/main" id="{4E6A4B30-3656-FD37-C78D-5A5931D509AF}"/>
              </a:ext>
            </a:extLst>
          </p:cNvPr>
          <p:cNvSpPr txBox="1"/>
          <p:nvPr/>
        </p:nvSpPr>
        <p:spPr>
          <a:xfrm>
            <a:off x="2348450" y="2499025"/>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Βιωσιμότητα στις </a:t>
            </a:r>
            <a:r>
              <a:rPr lang="el-GR" sz="5000" b="1" dirty="0">
                <a:solidFill>
                  <a:schemeClr val="tx1"/>
                </a:solidFill>
                <a:latin typeface="Calibri"/>
                <a:ea typeface="Calibri"/>
                <a:cs typeface="Calibri"/>
                <a:sym typeface="Calibri"/>
              </a:rPr>
              <a:t>Π</a:t>
            </a:r>
            <a:r>
              <a:rPr lang="en-US" sz="5000" b="1" dirty="0">
                <a:solidFill>
                  <a:schemeClr val="tx1"/>
                </a:solidFill>
                <a:latin typeface="Calibri"/>
                <a:ea typeface="Calibri"/>
                <a:cs typeface="Calibri"/>
                <a:sym typeface="Calibri"/>
              </a:rPr>
              <a:t>αρα</a:t>
            </a:r>
            <a:r>
              <a:rPr lang="en-US" sz="5000" b="1" dirty="0" err="1">
                <a:solidFill>
                  <a:schemeClr val="tx1"/>
                </a:solidFill>
                <a:latin typeface="Calibri"/>
                <a:ea typeface="Calibri"/>
                <a:cs typeface="Calibri"/>
                <a:sym typeface="Calibri"/>
              </a:rPr>
              <a:t>στ</a:t>
            </a:r>
            <a:r>
              <a:rPr lang="en-US" sz="5000" b="1" dirty="0">
                <a:solidFill>
                  <a:schemeClr val="tx1"/>
                </a:solidFill>
                <a:latin typeface="Calibri"/>
                <a:ea typeface="Calibri"/>
                <a:cs typeface="Calibri"/>
                <a:sym typeface="Calibri"/>
              </a:rPr>
              <a:t>ατικές </a:t>
            </a:r>
            <a:r>
              <a:rPr lang="el-GR" sz="5000" b="1" dirty="0">
                <a:solidFill>
                  <a:schemeClr val="tx1"/>
                </a:solidFill>
                <a:latin typeface="Calibri"/>
                <a:ea typeface="Calibri"/>
                <a:cs typeface="Calibri"/>
                <a:sym typeface="Calibri"/>
              </a:rPr>
              <a:t>Τ</a:t>
            </a:r>
            <a:r>
              <a:rPr lang="en-US" sz="5000" b="1" dirty="0" err="1">
                <a:solidFill>
                  <a:schemeClr val="tx1"/>
                </a:solidFill>
                <a:latin typeface="Calibri"/>
                <a:ea typeface="Calibri"/>
                <a:cs typeface="Calibri"/>
                <a:sym typeface="Calibri"/>
              </a:rPr>
              <a:t>έχνες</a:t>
            </a:r>
            <a:endParaRPr lang="en-US" sz="5000" i="1" dirty="0">
              <a:solidFill>
                <a:schemeClr val="tx1"/>
              </a:solidFill>
              <a:latin typeface="Calibri"/>
              <a:ea typeface="Calibri"/>
              <a:cs typeface="Calibri"/>
              <a:sym typeface="Calibri"/>
            </a:endParaRPr>
          </a:p>
        </p:txBody>
      </p:sp>
      <p:sp>
        <p:nvSpPr>
          <p:cNvPr id="4" name="Google Shape;153;g34519fc2d75_0_8">
            <a:extLst>
              <a:ext uri="{FF2B5EF4-FFF2-40B4-BE49-F238E27FC236}">
                <a16:creationId xmlns:a16="http://schemas.microsoft.com/office/drawing/2014/main" id="{09E3A9F8-4562-59D9-CBF5-87AC76EF0F58}"/>
              </a:ext>
            </a:extLst>
          </p:cNvPr>
          <p:cNvSpPr/>
          <p:nvPr/>
        </p:nvSpPr>
        <p:spPr>
          <a:xfrm rot="10800000">
            <a:off x="1165727" y="1794376"/>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8370435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33"/>
        <p:cNvGrpSpPr/>
        <p:nvPr/>
      </p:nvGrpSpPr>
      <p:grpSpPr>
        <a:xfrm>
          <a:off x="0" y="0"/>
          <a:ext cx="0" cy="0"/>
          <a:chOff x="0" y="0"/>
          <a:chExt cx="0" cy="0"/>
        </a:xfrm>
      </p:grpSpPr>
      <p:pic>
        <p:nvPicPr>
          <p:cNvPr id="2" name="Picture 2" descr="Free Recycled Eco System photo and picture">
            <a:extLst>
              <a:ext uri="{FF2B5EF4-FFF2-40B4-BE49-F238E27FC236}">
                <a16:creationId xmlns:a16="http://schemas.microsoft.com/office/drawing/2014/main" id="{2E4AAF7B-0AE9-2617-FD1D-F4E12FBC8805}"/>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4244" r="10533"/>
          <a:stretch>
            <a:fillRect/>
          </a:stretch>
        </p:blipFill>
        <p:spPr bwMode="auto">
          <a:xfrm>
            <a:off x="0" y="0"/>
            <a:ext cx="12736287" cy="10357455"/>
          </a:xfrm>
          <a:prstGeom prst="rect">
            <a:avLst/>
          </a:prstGeom>
          <a:noFill/>
          <a:extLst>
            <a:ext uri="{909E8E84-426E-40DD-AFC4-6F175D3DCCD1}">
              <a14:hiddenFill xmlns:a14="http://schemas.microsoft.com/office/drawing/2010/main">
                <a:solidFill>
                  <a:srgbClr val="FFFFFF"/>
                </a:solidFill>
              </a14:hiddenFill>
            </a:ext>
          </a:extLst>
        </p:spPr>
      </p:pic>
      <p:sp>
        <p:nvSpPr>
          <p:cNvPr id="134" name="Google Shape;134;p7"/>
          <p:cNvSpPr txBox="1"/>
          <p:nvPr/>
        </p:nvSpPr>
        <p:spPr>
          <a:xfrm>
            <a:off x="12793700" y="3097750"/>
            <a:ext cx="5137800" cy="3678900"/>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None/>
            </a:pPr>
            <a:r>
              <a:rPr lang="en-GB" sz="5000" b="1" dirty="0" err="1">
                <a:solidFill>
                  <a:schemeClr val="tx1"/>
                </a:solidFill>
                <a:latin typeface="Calibri"/>
                <a:ea typeface="Calibri"/>
                <a:cs typeface="Calibri"/>
                <a:sym typeface="Calibri"/>
              </a:rPr>
              <a:t>Μάθημ</a:t>
            </a:r>
            <a:r>
              <a:rPr lang="en-GB" sz="5000" b="1" dirty="0">
                <a:solidFill>
                  <a:schemeClr val="tx1"/>
                </a:solidFill>
                <a:latin typeface="Calibri"/>
                <a:ea typeface="Calibri"/>
                <a:cs typeface="Calibri"/>
                <a:sym typeface="Calibri"/>
              </a:rPr>
              <a:t>α 1</a:t>
            </a:r>
            <a:endParaRPr lang="el-GR" sz="5000" b="1" dirty="0">
              <a:solidFill>
                <a:schemeClr val="tx1"/>
              </a:solidFill>
              <a:latin typeface="Calibri"/>
              <a:ea typeface="Calibri"/>
              <a:cs typeface="Calibri"/>
              <a:sym typeface="Calibri"/>
            </a:endParaRPr>
          </a:p>
          <a:p>
            <a:pPr marL="0" marR="0" lvl="0" indent="0" algn="ctr" rtl="0">
              <a:lnSpc>
                <a:spcPct val="90000"/>
              </a:lnSpc>
              <a:spcBef>
                <a:spcPts val="0"/>
              </a:spcBef>
              <a:spcAft>
                <a:spcPts val="0"/>
              </a:spcAft>
              <a:buNone/>
            </a:pPr>
            <a:r>
              <a:rPr lang="en-GB" sz="5000" b="1" dirty="0">
                <a:solidFill>
                  <a:schemeClr val="tx1"/>
                </a:solidFill>
                <a:latin typeface="Calibri"/>
                <a:ea typeface="Calibri"/>
                <a:cs typeface="Calibri"/>
                <a:sym typeface="Calibri"/>
              </a:rPr>
              <a:t> </a:t>
            </a:r>
            <a:endParaRPr sz="5000" b="1" dirty="0">
              <a:solidFill>
                <a:schemeClr val="tx1"/>
              </a:solidFill>
              <a:latin typeface="Calibri"/>
              <a:ea typeface="Calibri"/>
              <a:cs typeface="Calibri"/>
              <a:sym typeface="Calibri"/>
            </a:endParaRPr>
          </a:p>
          <a:p>
            <a:pPr marL="0" marR="0" lvl="0" indent="0" algn="ctr" rtl="0">
              <a:lnSpc>
                <a:spcPct val="90000"/>
              </a:lnSpc>
              <a:spcBef>
                <a:spcPts val="0"/>
              </a:spcBef>
              <a:spcAft>
                <a:spcPts val="0"/>
              </a:spcAft>
              <a:buNone/>
            </a:pPr>
            <a:r>
              <a:rPr lang="en-US" sz="5000" b="1" dirty="0">
                <a:solidFill>
                  <a:schemeClr val="dk1"/>
                </a:solidFill>
                <a:latin typeface="Calibri"/>
                <a:ea typeface="Calibri"/>
                <a:cs typeface="Calibri"/>
                <a:sym typeface="Calibri"/>
              </a:rPr>
              <a:t>Βιωσιμότητα: Αρχές, εξέλιξη και πολιτισμική συνάφεια </a:t>
            </a:r>
            <a:endParaRPr lang="en-US" dirty="0"/>
          </a:p>
        </p:txBody>
      </p:sp>
      <p:sp>
        <p:nvSpPr>
          <p:cNvPr id="135" name="Google Shape;135;p7"/>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2</a:t>
            </a:fld>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1656B3D5-860D-579A-3509-241D27D0E4CB}"/>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FC40E8D3-85F8-52F7-5F6B-1739DCB57360}"/>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CB258A36-FC93-2E86-1D7B-27A0BAE987D0}"/>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EA0CA82E-403A-A38F-A657-85BDF9512D4C}"/>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20</a:t>
            </a:fld>
            <a:endParaRPr/>
          </a:p>
        </p:txBody>
      </p:sp>
      <p:sp>
        <p:nvSpPr>
          <p:cNvPr id="2" name="Google Shape;154;g34519fc2d75_0_8">
            <a:extLst>
              <a:ext uri="{FF2B5EF4-FFF2-40B4-BE49-F238E27FC236}">
                <a16:creationId xmlns:a16="http://schemas.microsoft.com/office/drawing/2014/main" id="{66FEA6CE-8452-3B8C-288E-2A0DE809A9E0}"/>
              </a:ext>
            </a:extLst>
          </p:cNvPr>
          <p:cNvSpPr txBox="1"/>
          <p:nvPr/>
        </p:nvSpPr>
        <p:spPr>
          <a:xfrm>
            <a:off x="1336525" y="2874776"/>
            <a:ext cx="15163800" cy="6016991"/>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Ισορροπία μεταξύ βιωσιμότητας και οικονομικής βιωσιμότητας</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Μετατροπή των αξιών σε μετρήσιμα αποτελέσματα (δείκτες)</a:t>
            </a:r>
            <a:endParaRPr lang="el-GR"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Σύνδεση της βιωσιμότητας με την ένταξη και την κοινωνική δικαιοσύνη</a:t>
            </a:r>
            <a:endParaRPr lang="el-GR"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Ενσωμάτωση της βιωσιμότητας στις παραγωγές και τα κτίρια </a:t>
            </a:r>
            <a:endParaRPr lang="el-GR"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Καινοτομία χωρίς απώλεια της καλλιτεχνικής ταυτότητας</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Υποστήριξη των νεότερων γενεών στη μετάβαση</a:t>
            </a:r>
            <a:endParaRPr lang="el-GR"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Προώθηση μιας βιώσιμης </a:t>
            </a:r>
            <a:r>
              <a:rPr lang="en-US" sz="3000" dirty="0" err="1">
                <a:solidFill>
                  <a:schemeClr val="dk1"/>
                </a:solidFill>
                <a:latin typeface="Calibri"/>
                <a:ea typeface="Calibri"/>
                <a:cs typeface="Calibri"/>
                <a:sym typeface="Calibri"/>
              </a:rPr>
              <a:t>οργανωτικής </a:t>
            </a:r>
            <a:r>
              <a:rPr lang="en-US" sz="3000" dirty="0">
                <a:solidFill>
                  <a:schemeClr val="dk1"/>
                </a:solidFill>
                <a:latin typeface="Calibri"/>
                <a:ea typeface="Calibri"/>
                <a:cs typeface="Calibri"/>
                <a:sym typeface="Calibri"/>
              </a:rPr>
              <a:t>κουλτούρας</a:t>
            </a:r>
          </a:p>
        </p:txBody>
      </p:sp>
      <p:sp>
        <p:nvSpPr>
          <p:cNvPr id="3" name="Google Shape;155;g34519fc2d75_0_8">
            <a:extLst>
              <a:ext uri="{FF2B5EF4-FFF2-40B4-BE49-F238E27FC236}">
                <a16:creationId xmlns:a16="http://schemas.microsoft.com/office/drawing/2014/main" id="{67577A6E-081B-9D0D-29F4-3B70F6ED40EC}"/>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rgbClr val="00B050"/>
                </a:solidFill>
                <a:latin typeface="Calibri"/>
                <a:ea typeface="Calibri"/>
                <a:cs typeface="Calibri"/>
                <a:sym typeface="Calibri"/>
              </a:rPr>
              <a:t>Βασικές προκλήσεις</a:t>
            </a:r>
            <a:endParaRPr lang="en-US" sz="5000" i="1" dirty="0">
              <a:solidFill>
                <a:srgbClr val="00B050"/>
              </a:solidFill>
              <a:latin typeface="Calibri"/>
              <a:ea typeface="Calibri"/>
              <a:cs typeface="Calibri"/>
              <a:sym typeface="Calibri"/>
            </a:endParaRPr>
          </a:p>
        </p:txBody>
      </p:sp>
    </p:spTree>
    <p:extLst>
      <p:ext uri="{BB962C8B-B14F-4D97-AF65-F5344CB8AC3E}">
        <p14:creationId xmlns:p14="http://schemas.microsoft.com/office/powerpoint/2010/main" val="33950015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392E92B1-FE1C-493B-4125-CA5771FB00E2}"/>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D103C316-2A19-8043-E292-BAE91B356079}"/>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2754C94E-6017-4405-8CCE-0AE2C339B901}"/>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21</a:t>
            </a:fld>
            <a:endParaRPr/>
          </a:p>
        </p:txBody>
      </p:sp>
      <p:sp>
        <p:nvSpPr>
          <p:cNvPr id="2" name="Google Shape;154;g34519fc2d75_0_8">
            <a:extLst>
              <a:ext uri="{FF2B5EF4-FFF2-40B4-BE49-F238E27FC236}">
                <a16:creationId xmlns:a16="http://schemas.microsoft.com/office/drawing/2014/main" id="{04B6633C-3A85-76F9-B45B-A65D6A4E95A4}"/>
              </a:ext>
            </a:extLst>
          </p:cNvPr>
          <p:cNvSpPr txBox="1"/>
          <p:nvPr/>
        </p:nvSpPr>
        <p:spPr>
          <a:xfrm>
            <a:off x="1336525" y="2855111"/>
            <a:ext cx="15163800" cy="6016991"/>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Σκηνικά μιας χρήσης και βραχύβια</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Έλλειψη βιώσιμου σχεδιασμού από την αρχή</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Αντίσταση στην αλλαγή εντός των καλλιτεχνικών ή τεχνικών ομάδων</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Περιορισμένη γνώση σχετικά με τον τρόπο μέτρησης του περιβαλλοντικού αντίκτυπου</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Παλιά θέατρα με χαμηλή ενεργειακή απόδοση</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Πολύπλοκες λειτουργίες και περιορισμένοι πόροι</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Λίγα κίνητρα για την υιοθέτηση βιώσιμων πρακτικών</a:t>
            </a:r>
          </a:p>
        </p:txBody>
      </p:sp>
      <p:sp>
        <p:nvSpPr>
          <p:cNvPr id="3" name="Google Shape;155;g34519fc2d75_0_8">
            <a:extLst>
              <a:ext uri="{FF2B5EF4-FFF2-40B4-BE49-F238E27FC236}">
                <a16:creationId xmlns:a16="http://schemas.microsoft.com/office/drawing/2014/main" id="{4654F37A-9EBD-140A-4214-59AF0FC7E74F}"/>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rgbClr val="FF0000"/>
                </a:solidFill>
                <a:latin typeface="Calibri"/>
                <a:ea typeface="Calibri"/>
                <a:cs typeface="Calibri"/>
                <a:sym typeface="Calibri"/>
              </a:rPr>
              <a:t>Εμπόδια του τομέα</a:t>
            </a:r>
            <a:endParaRPr lang="en-US" sz="5000" i="1" dirty="0">
              <a:solidFill>
                <a:srgbClr val="FF0000"/>
              </a:solidFill>
              <a:latin typeface="Calibri"/>
              <a:ea typeface="Calibri"/>
              <a:cs typeface="Calibri"/>
              <a:sym typeface="Calibri"/>
            </a:endParaRPr>
          </a:p>
        </p:txBody>
      </p:sp>
      <p:sp>
        <p:nvSpPr>
          <p:cNvPr id="4" name="Google Shape;153;g34519fc2d75_0_8">
            <a:extLst>
              <a:ext uri="{FF2B5EF4-FFF2-40B4-BE49-F238E27FC236}">
                <a16:creationId xmlns:a16="http://schemas.microsoft.com/office/drawing/2014/main" id="{E7C7CDBF-6142-B7F3-F1A2-13150AD61619}"/>
              </a:ext>
            </a:extLst>
          </p:cNvPr>
          <p:cNvSpPr/>
          <p:nvPr/>
        </p:nvSpPr>
        <p:spPr>
          <a:xfrm rot="10800000">
            <a:off x="1368927" y="-25885"/>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9502144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57313181-1597-57E6-8CC3-5F0A709ADA1F}"/>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D95254B6-ED8C-5751-2119-A3C25FDD7C35}"/>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0114653A-FF69-2604-E9E6-4D20BA595A64}"/>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AFAAA3A6-6BF1-36D4-E896-393C3C013186}"/>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22</a:t>
            </a:fld>
            <a:endParaRPr/>
          </a:p>
        </p:txBody>
      </p:sp>
      <p:sp>
        <p:nvSpPr>
          <p:cNvPr id="2" name="Google Shape;154;g34519fc2d75_0_8">
            <a:extLst>
              <a:ext uri="{FF2B5EF4-FFF2-40B4-BE49-F238E27FC236}">
                <a16:creationId xmlns:a16="http://schemas.microsoft.com/office/drawing/2014/main" id="{DDA8FD42-0F81-1412-1FF7-FF6D00FF74E3}"/>
              </a:ext>
            </a:extLst>
          </p:cNvPr>
          <p:cNvSpPr txBox="1"/>
          <p:nvPr/>
        </p:nvSpPr>
        <p:spPr>
          <a:xfrm>
            <a:off x="1336525" y="2678131"/>
            <a:ext cx="15163800" cy="6016991"/>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Προσκλήσεις χρηματοδότησης με περιβαλλοντικά κριτήρια (π.χ. Arts Council England)</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Επαναχρησιμοποιήσιμα σκηνικά (π.χ. Théâtre Vidy-Lausanne)</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Εκπαίδευση του προσωπικού σε θέματα βιωσιμότητας (π.χ. </a:t>
            </a:r>
            <a:r>
              <a:rPr lang="en-US" sz="3000" dirty="0" err="1">
                <a:solidFill>
                  <a:schemeClr val="dk1"/>
                </a:solidFill>
                <a:latin typeface="Calibri"/>
                <a:ea typeface="Calibri"/>
                <a:cs typeface="Calibri"/>
                <a:sym typeface="Calibri"/>
              </a:rPr>
              <a:t>NTGent</a:t>
            </a:r>
            <a:r>
              <a:rPr lang="en-US" sz="3000" dirty="0">
                <a:solidFill>
                  <a:schemeClr val="dk1"/>
                </a:solidFill>
                <a:latin typeface="Calibri"/>
                <a:ea typeface="Calibri"/>
                <a:cs typeface="Calibri"/>
                <a:sym typeface="Calibri"/>
              </a:rPr>
              <a:t>)</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Εφαρμογή διεθνών εργαλείων και κατευθυντήριων γραμμών</a:t>
            </a:r>
            <a:endParaRPr lang="el-GR"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err="1">
                <a:solidFill>
                  <a:schemeClr val="dk1"/>
                </a:solidFill>
                <a:latin typeface="Calibri"/>
                <a:ea typeface="Calibri"/>
                <a:cs typeface="Calibri"/>
                <a:sym typeface="Calibri"/>
              </a:rPr>
              <a:t>Βελτιστοποίηση </a:t>
            </a:r>
            <a:r>
              <a:rPr lang="en-US" sz="3000" dirty="0">
                <a:solidFill>
                  <a:schemeClr val="dk1"/>
                </a:solidFill>
                <a:latin typeface="Calibri"/>
                <a:ea typeface="Calibri"/>
                <a:cs typeface="Calibri"/>
                <a:sym typeface="Calibri"/>
              </a:rPr>
              <a:t>πόρων για μια βιώσιμη σκηνή</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Τοπικοί και βιώσιμοι προμηθευτές για τη μείωση των εκπομπών από τις μεταφορές</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Ψηφιακά εργαλεία μέτρησης (π.χ. υπολογιστές άνθρακα Julie’s Bicycle)</a:t>
            </a:r>
          </a:p>
        </p:txBody>
      </p:sp>
      <p:sp>
        <p:nvSpPr>
          <p:cNvPr id="3" name="Google Shape;155;g34519fc2d75_0_8">
            <a:extLst>
              <a:ext uri="{FF2B5EF4-FFF2-40B4-BE49-F238E27FC236}">
                <a16:creationId xmlns:a16="http://schemas.microsoft.com/office/drawing/2014/main" id="{1E13847D-D565-5238-B048-5FE35B5CC363}"/>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accent5"/>
                </a:solidFill>
                <a:latin typeface="Calibri"/>
                <a:ea typeface="Calibri"/>
                <a:cs typeface="Calibri"/>
                <a:sym typeface="Calibri"/>
              </a:rPr>
              <a:t>Πρακτικές λύσεις</a:t>
            </a:r>
            <a:endParaRPr lang="en-US" sz="5000" i="1" dirty="0">
              <a:solidFill>
                <a:schemeClr val="accent5"/>
              </a:solidFill>
              <a:latin typeface="Calibri"/>
              <a:ea typeface="Calibri"/>
              <a:cs typeface="Calibri"/>
              <a:sym typeface="Calibri"/>
            </a:endParaRPr>
          </a:p>
        </p:txBody>
      </p:sp>
    </p:spTree>
    <p:extLst>
      <p:ext uri="{BB962C8B-B14F-4D97-AF65-F5344CB8AC3E}">
        <p14:creationId xmlns:p14="http://schemas.microsoft.com/office/powerpoint/2010/main" val="17067674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E6AEF7F1-5CEB-6E62-116B-A026A8258060}"/>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2388AE51-5C2A-78A8-DB95-C836B7AC5137}"/>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90487548-5954-05EB-5FFF-C2EF160854A1}"/>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0118B360-0899-99DA-C0D4-00476A055043}"/>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23</a:t>
            </a:fld>
            <a:endParaRPr/>
          </a:p>
        </p:txBody>
      </p:sp>
      <p:sp>
        <p:nvSpPr>
          <p:cNvPr id="2" name="Google Shape;154;g34519fc2d75_0_8">
            <a:extLst>
              <a:ext uri="{FF2B5EF4-FFF2-40B4-BE49-F238E27FC236}">
                <a16:creationId xmlns:a16="http://schemas.microsoft.com/office/drawing/2014/main" id="{9276DBD1-683E-91FE-F900-59CC79BFFF37}"/>
              </a:ext>
            </a:extLst>
          </p:cNvPr>
          <p:cNvSpPr txBox="1"/>
          <p:nvPr/>
        </p:nvSpPr>
        <p:spPr>
          <a:xfrm>
            <a:off x="1336525" y="2678131"/>
            <a:ext cx="15163800" cy="7632818"/>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2800" b="1" dirty="0">
                <a:solidFill>
                  <a:schemeClr val="dk1"/>
                </a:solidFill>
                <a:latin typeface="Calibri"/>
                <a:ea typeface="Calibri"/>
                <a:cs typeface="Calibri"/>
                <a:sym typeface="Calibri"/>
              </a:rPr>
              <a:t>Πράσινες πρακτικές - </a:t>
            </a:r>
            <a:r>
              <a:rPr lang="en-US" sz="2800" dirty="0">
                <a:solidFill>
                  <a:schemeClr val="dk1"/>
                </a:solidFill>
                <a:latin typeface="Calibri"/>
                <a:ea typeface="Calibri"/>
                <a:cs typeface="Calibri"/>
                <a:sym typeface="Calibri"/>
              </a:rPr>
              <a:t>ανακυκλώσιμα υλικά, ενεργειακή απόδοση, διαχείριση αποβλήτων</a:t>
            </a:r>
            <a:endParaRPr lang="el-GR" sz="28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2800" b="1" dirty="0" err="1">
                <a:solidFill>
                  <a:schemeClr val="dk1"/>
                </a:solidFill>
                <a:latin typeface="Calibri"/>
                <a:ea typeface="Calibri"/>
                <a:cs typeface="Calibri"/>
                <a:sym typeface="Calibri"/>
              </a:rPr>
              <a:t>Ψηφιοποίηση </a:t>
            </a:r>
            <a:r>
              <a:rPr lang="en-US" sz="2800" dirty="0">
                <a:solidFill>
                  <a:schemeClr val="dk1"/>
                </a:solidFill>
                <a:latin typeface="Calibri"/>
                <a:ea typeface="Calibri"/>
                <a:cs typeface="Calibri"/>
                <a:sym typeface="Calibri"/>
              </a:rPr>
              <a:t>–</a:t>
            </a:r>
            <a:r>
              <a:rPr lang="en-GB" sz="2800" dirty="0">
                <a:solidFill>
                  <a:schemeClr val="dk1"/>
                </a:solidFill>
                <a:latin typeface="Calibri"/>
                <a:ea typeface="Calibri"/>
                <a:cs typeface="Calibri"/>
                <a:sym typeface="Calibri"/>
              </a:rPr>
              <a:t> ψηφιακές τεχνολογίες στην </a:t>
            </a:r>
            <a:r>
              <a:rPr lang="en-US" sz="2800" dirty="0">
                <a:solidFill>
                  <a:schemeClr val="dk1"/>
                </a:solidFill>
                <a:latin typeface="Calibri"/>
                <a:ea typeface="Calibri"/>
                <a:cs typeface="Calibri"/>
                <a:sym typeface="Calibri"/>
              </a:rPr>
              <a:t>παραγωγή, εργαλεία επικοινωνίας και συνεργασίας</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800" b="1" dirty="0">
                <a:solidFill>
                  <a:schemeClr val="dk1"/>
                </a:solidFill>
                <a:latin typeface="Calibri"/>
                <a:ea typeface="Calibri"/>
                <a:cs typeface="Calibri"/>
                <a:sym typeface="Calibri"/>
              </a:rPr>
              <a:t>Συμμετοχή της κοινότητας - </a:t>
            </a:r>
            <a:r>
              <a:rPr lang="en-US" sz="2800" dirty="0">
                <a:solidFill>
                  <a:schemeClr val="dk1"/>
                </a:solidFill>
                <a:latin typeface="Calibri"/>
                <a:ea typeface="Calibri"/>
                <a:cs typeface="Calibri"/>
                <a:sym typeface="Calibri"/>
              </a:rPr>
              <a:t>συνεργασίες που προωθούν την ένταξη και υποστηρίζουν τοπικές πρωτοβουλίες</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800" b="1" dirty="0">
                <a:solidFill>
                  <a:schemeClr val="dk1"/>
                </a:solidFill>
                <a:latin typeface="Calibri"/>
                <a:ea typeface="Calibri"/>
                <a:cs typeface="Calibri"/>
                <a:sym typeface="Calibri"/>
              </a:rPr>
              <a:t>Κατάρτιση και εκπαίδευση - </a:t>
            </a:r>
            <a:r>
              <a:rPr lang="en-US" sz="2800" dirty="0" err="1">
                <a:solidFill>
                  <a:schemeClr val="dk1"/>
                </a:solidFill>
                <a:latin typeface="Calibri"/>
                <a:ea typeface="Calibri"/>
                <a:cs typeface="Calibri"/>
                <a:sym typeface="Calibri"/>
              </a:rPr>
              <a:t>εξειδικευμένα προγράμματα </a:t>
            </a:r>
            <a:r>
              <a:rPr lang="en-US" sz="2800" dirty="0">
                <a:solidFill>
                  <a:schemeClr val="dk1"/>
                </a:solidFill>
                <a:latin typeface="Calibri"/>
                <a:ea typeface="Calibri"/>
                <a:cs typeface="Calibri"/>
                <a:sym typeface="Calibri"/>
              </a:rPr>
              <a:t>για την απόκτηση γνώσεων και δεξιοτήτων </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2800" b="1"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2800" b="1" dirty="0">
                <a:solidFill>
                  <a:schemeClr val="dk1"/>
                </a:solidFill>
                <a:latin typeface="Calibri"/>
                <a:ea typeface="Calibri"/>
                <a:cs typeface="Calibri"/>
                <a:sym typeface="Calibri"/>
              </a:rPr>
              <a:t>Αποτέλεσμα: </a:t>
            </a:r>
            <a:r>
              <a:rPr lang="en-US" sz="2800" dirty="0">
                <a:solidFill>
                  <a:schemeClr val="dk1"/>
                </a:solidFill>
                <a:latin typeface="Calibri"/>
                <a:ea typeface="Calibri"/>
                <a:cs typeface="Calibri"/>
                <a:sym typeface="Calibri"/>
              </a:rPr>
              <a:t>Ενισχυμένη περιβαλλοντική ευθύνη, δημιουργικότητα και οικονομική ανθεκτικότητα</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2800" dirty="0">
              <a:solidFill>
                <a:schemeClr val="dk1"/>
              </a:solidFill>
              <a:latin typeface="Calibri"/>
              <a:ea typeface="Calibri"/>
              <a:cs typeface="Calibri"/>
              <a:sym typeface="Calibri"/>
            </a:endParaRPr>
          </a:p>
        </p:txBody>
      </p:sp>
      <p:sp>
        <p:nvSpPr>
          <p:cNvPr id="3" name="Google Shape;155;g34519fc2d75_0_8">
            <a:extLst>
              <a:ext uri="{FF2B5EF4-FFF2-40B4-BE49-F238E27FC236}">
                <a16:creationId xmlns:a16="http://schemas.microsoft.com/office/drawing/2014/main" id="{59ED1C8E-710B-45D4-1F6A-702EEE514B06}"/>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Ευκαιρίες για τον τομέα</a:t>
            </a:r>
            <a:endParaRPr lang="en-US" sz="5000" i="1" dirty="0">
              <a:solidFill>
                <a:schemeClr val="tx1"/>
              </a:solidFill>
              <a:latin typeface="Calibri"/>
              <a:ea typeface="Calibri"/>
              <a:cs typeface="Calibri"/>
              <a:sym typeface="Calibri"/>
            </a:endParaRPr>
          </a:p>
        </p:txBody>
      </p:sp>
    </p:spTree>
    <p:extLst>
      <p:ext uri="{BB962C8B-B14F-4D97-AF65-F5344CB8AC3E}">
        <p14:creationId xmlns:p14="http://schemas.microsoft.com/office/powerpoint/2010/main" val="46371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33">
          <a:extLst>
            <a:ext uri="{FF2B5EF4-FFF2-40B4-BE49-F238E27FC236}">
              <a16:creationId xmlns:a16="http://schemas.microsoft.com/office/drawing/2014/main" id="{8C010F3E-F832-6F97-5E88-0321750FE741}"/>
            </a:ext>
          </a:extLst>
        </p:cNvPr>
        <p:cNvGrpSpPr/>
        <p:nvPr/>
      </p:nvGrpSpPr>
      <p:grpSpPr>
        <a:xfrm>
          <a:off x="0" y="0"/>
          <a:ext cx="0" cy="0"/>
          <a:chOff x="0" y="0"/>
          <a:chExt cx="0" cy="0"/>
        </a:xfrm>
      </p:grpSpPr>
      <p:pic>
        <p:nvPicPr>
          <p:cNvPr id="2" name="Picture 1">
            <a:extLst>
              <a:ext uri="{FF2B5EF4-FFF2-40B4-BE49-F238E27FC236}">
                <a16:creationId xmlns:a16="http://schemas.microsoft.com/office/drawing/2014/main" id="{C6BEC2C9-4DBE-8C59-2EA7-294A403555B6}"/>
              </a:ext>
            </a:extLst>
          </p:cNvPr>
          <p:cNvPicPr>
            <a:picLocks noChangeAspect="1"/>
          </p:cNvPicPr>
          <p:nvPr/>
        </p:nvPicPr>
        <p:blipFill>
          <a:blip r:embed="rId3"/>
          <a:srcRect r="16915"/>
          <a:stretch>
            <a:fillRect/>
          </a:stretch>
        </p:blipFill>
        <p:spPr>
          <a:xfrm>
            <a:off x="-28575" y="0"/>
            <a:ext cx="12464415" cy="10287000"/>
          </a:xfrm>
          <a:prstGeom prst="rect">
            <a:avLst/>
          </a:prstGeom>
        </p:spPr>
      </p:pic>
      <p:sp>
        <p:nvSpPr>
          <p:cNvPr id="134" name="Google Shape;134;p7">
            <a:extLst>
              <a:ext uri="{FF2B5EF4-FFF2-40B4-BE49-F238E27FC236}">
                <a16:creationId xmlns:a16="http://schemas.microsoft.com/office/drawing/2014/main" id="{21897851-1253-A0B6-1EBF-30C140897F8A}"/>
              </a:ext>
            </a:extLst>
          </p:cNvPr>
          <p:cNvSpPr txBox="1"/>
          <p:nvPr/>
        </p:nvSpPr>
        <p:spPr>
          <a:xfrm>
            <a:off x="12435840" y="2299970"/>
            <a:ext cx="5852160" cy="5687060"/>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None/>
            </a:pPr>
            <a:r>
              <a:rPr lang="en-GB" sz="5000" b="1" dirty="0" err="1">
                <a:solidFill>
                  <a:schemeClr val="tx1"/>
                </a:solidFill>
                <a:latin typeface="Calibri"/>
                <a:ea typeface="Calibri"/>
                <a:cs typeface="Calibri"/>
                <a:sym typeface="Calibri"/>
              </a:rPr>
              <a:t>Μάθημ</a:t>
            </a:r>
            <a:r>
              <a:rPr lang="en-GB" sz="5000" b="1" dirty="0">
                <a:solidFill>
                  <a:schemeClr val="tx1"/>
                </a:solidFill>
                <a:latin typeface="Calibri"/>
                <a:ea typeface="Calibri"/>
                <a:cs typeface="Calibri"/>
                <a:sym typeface="Calibri"/>
              </a:rPr>
              <a:t>α</a:t>
            </a:r>
            <a:r>
              <a:rPr lang="el-GR" sz="5000" b="1" dirty="0">
                <a:solidFill>
                  <a:schemeClr val="tx1"/>
                </a:solidFill>
                <a:latin typeface="Calibri"/>
                <a:ea typeface="Calibri"/>
                <a:cs typeface="Calibri"/>
                <a:sym typeface="Calibri"/>
              </a:rPr>
              <a:t> 2</a:t>
            </a:r>
          </a:p>
          <a:p>
            <a:pPr marL="0" marR="0" lvl="0" indent="0" algn="ctr" rtl="0">
              <a:lnSpc>
                <a:spcPct val="90000"/>
              </a:lnSpc>
              <a:spcBef>
                <a:spcPts val="0"/>
              </a:spcBef>
              <a:spcAft>
                <a:spcPts val="0"/>
              </a:spcAft>
              <a:buNone/>
            </a:pPr>
            <a:endParaRPr lang="el-GR" sz="5000" b="1" dirty="0">
              <a:solidFill>
                <a:schemeClr val="tx1"/>
              </a:solidFill>
              <a:latin typeface="Calibri"/>
              <a:ea typeface="Calibri"/>
              <a:cs typeface="Calibri"/>
              <a:sym typeface="Calibri"/>
            </a:endParaRPr>
          </a:p>
          <a:p>
            <a:pPr marL="0" marR="0" lvl="0" indent="0" algn="ctr" rtl="0">
              <a:lnSpc>
                <a:spcPct val="90000"/>
              </a:lnSpc>
              <a:spcBef>
                <a:spcPts val="0"/>
              </a:spcBef>
              <a:spcAft>
                <a:spcPts val="0"/>
              </a:spcAft>
              <a:buNone/>
            </a:pPr>
            <a:r>
              <a:rPr lang="en-US" sz="5000" b="1" dirty="0" err="1">
                <a:solidFill>
                  <a:schemeClr val="dk1"/>
                </a:solidFill>
                <a:latin typeface="Calibri"/>
                <a:ea typeface="Calibri"/>
                <a:cs typeface="Calibri"/>
                <a:sym typeface="Calibri"/>
              </a:rPr>
              <a:t>Πλ</a:t>
            </a:r>
            <a:r>
              <a:rPr lang="en-US" sz="5000" b="1" dirty="0">
                <a:solidFill>
                  <a:schemeClr val="dk1"/>
                </a:solidFill>
                <a:latin typeface="Calibri"/>
                <a:ea typeface="Calibri"/>
                <a:cs typeface="Calibri"/>
                <a:sym typeface="Calibri"/>
              </a:rPr>
              <a:t>αίσια, μοντέλα και διεθνή πρότυπα για τη βιωσιμότητα</a:t>
            </a:r>
            <a:endParaRPr lang="en-US" dirty="0"/>
          </a:p>
        </p:txBody>
      </p:sp>
      <p:sp>
        <p:nvSpPr>
          <p:cNvPr id="135" name="Google Shape;135;p7">
            <a:extLst>
              <a:ext uri="{FF2B5EF4-FFF2-40B4-BE49-F238E27FC236}">
                <a16:creationId xmlns:a16="http://schemas.microsoft.com/office/drawing/2014/main" id="{F3139C83-DE57-357A-D8A4-7F021B1A7A67}"/>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24</a:t>
            </a:fld>
            <a:endParaRPr/>
          </a:p>
        </p:txBody>
      </p:sp>
    </p:spTree>
    <p:extLst>
      <p:ext uri="{BB962C8B-B14F-4D97-AF65-F5344CB8AC3E}">
        <p14:creationId xmlns:p14="http://schemas.microsoft.com/office/powerpoint/2010/main" val="36681494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48472F45-25B7-0101-49B5-DDCDCF16D2BC}"/>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7FE89E74-2D7E-0352-C405-33CE40DAF33C}"/>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51664C15-78FE-B40D-8753-9D8EA3FDA148}"/>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25</a:t>
            </a:fld>
            <a:endParaRPr/>
          </a:p>
        </p:txBody>
      </p:sp>
      <p:sp>
        <p:nvSpPr>
          <p:cNvPr id="2" name="Google Shape;154;g34519fc2d75_0_8">
            <a:extLst>
              <a:ext uri="{FF2B5EF4-FFF2-40B4-BE49-F238E27FC236}">
                <a16:creationId xmlns:a16="http://schemas.microsoft.com/office/drawing/2014/main" id="{B2473D67-2E23-E6A6-5DEB-2C1F7E78CEAB}"/>
              </a:ext>
            </a:extLst>
          </p:cNvPr>
          <p:cNvSpPr txBox="1"/>
          <p:nvPr/>
        </p:nvSpPr>
        <p:spPr>
          <a:xfrm>
            <a:off x="1336525" y="2678131"/>
            <a:ext cx="15163800" cy="6016991"/>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Δεσμεύσεις κυβερνήσεων και διεθνών οργανισμών που καθοδηγούν τις παγκόσμιες δράσεις βιωσιμότητας</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Συνήθως </a:t>
            </a:r>
            <a:r>
              <a:rPr lang="en-US" sz="3000" b="1" i="1" dirty="0">
                <a:solidFill>
                  <a:schemeClr val="dk1"/>
                </a:solidFill>
                <a:latin typeface="Calibri"/>
                <a:ea typeface="Calibri"/>
                <a:cs typeface="Calibri"/>
                <a:sym typeface="Calibri"/>
              </a:rPr>
              <a:t>ευρέα, στρατηγικά πλαίσια </a:t>
            </a:r>
            <a:r>
              <a:rPr lang="en-US" sz="3000" dirty="0">
                <a:solidFill>
                  <a:schemeClr val="dk1"/>
                </a:solidFill>
                <a:latin typeface="Calibri"/>
                <a:ea typeface="Calibri"/>
                <a:cs typeface="Calibri"/>
                <a:sym typeface="Calibri"/>
              </a:rPr>
              <a:t>και όχι δεσμευτικοί νόμοι</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Επίδραση στη δημιουργία κανόνων και συμφωνιών</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Παραδείγματα: μείωση εκπομπών, στόχος βιώσιμης ανάπτυξης</a:t>
            </a:r>
          </a:p>
        </p:txBody>
      </p:sp>
      <p:sp>
        <p:nvSpPr>
          <p:cNvPr id="3" name="Google Shape;155;g34519fc2d75_0_8">
            <a:extLst>
              <a:ext uri="{FF2B5EF4-FFF2-40B4-BE49-F238E27FC236}">
                <a16:creationId xmlns:a16="http://schemas.microsoft.com/office/drawing/2014/main" id="{B0B2C048-5572-E421-9B7E-6F72635086A2}"/>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 Τι είναι οι παγκόσμιες πολιτικές;</a:t>
            </a:r>
            <a:endParaRPr lang="en-US" sz="5000" i="1" dirty="0">
              <a:solidFill>
                <a:schemeClr val="tx1"/>
              </a:solidFill>
              <a:latin typeface="Calibri"/>
              <a:ea typeface="Calibri"/>
              <a:cs typeface="Calibri"/>
              <a:sym typeface="Calibri"/>
            </a:endParaRPr>
          </a:p>
        </p:txBody>
      </p:sp>
      <p:sp>
        <p:nvSpPr>
          <p:cNvPr id="4" name="Google Shape;153;g34519fc2d75_0_8">
            <a:extLst>
              <a:ext uri="{FF2B5EF4-FFF2-40B4-BE49-F238E27FC236}">
                <a16:creationId xmlns:a16="http://schemas.microsoft.com/office/drawing/2014/main" id="{D79F1D12-313F-3EAC-B536-E0CFA5BA86D3}"/>
              </a:ext>
            </a:extLst>
          </p:cNvPr>
          <p:cNvSpPr/>
          <p:nvPr/>
        </p:nvSpPr>
        <p:spPr>
          <a:xfrm rot="10800000">
            <a:off x="1368927" y="-25885"/>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7252722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3540432C-01A0-6AB6-8086-44936685FD97}"/>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AB1ECB57-9CD9-412C-439B-BB1D360E740E}"/>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D48F1829-A70C-28B9-EF01-E1FAC24758DC}"/>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26</a:t>
            </a:fld>
            <a:endParaRPr/>
          </a:p>
        </p:txBody>
      </p:sp>
      <p:sp>
        <p:nvSpPr>
          <p:cNvPr id="2" name="Google Shape;154;g34519fc2d75_0_8">
            <a:extLst>
              <a:ext uri="{FF2B5EF4-FFF2-40B4-BE49-F238E27FC236}">
                <a16:creationId xmlns:a16="http://schemas.microsoft.com/office/drawing/2014/main" id="{318FCEDB-25C5-B79C-C5E0-59BB5846A1E7}"/>
              </a:ext>
            </a:extLst>
          </p:cNvPr>
          <p:cNvSpPr txBox="1"/>
          <p:nvPr/>
        </p:nvSpPr>
        <p:spPr>
          <a:xfrm>
            <a:off x="1368927" y="2708445"/>
            <a:ext cx="15163800" cy="6863377"/>
          </a:xfrm>
          <a:prstGeom prst="rect">
            <a:avLst/>
          </a:prstGeom>
          <a:noFill/>
          <a:ln>
            <a:noFill/>
          </a:ln>
        </p:spPr>
        <p:txBody>
          <a:bodyPr spcFirstLastPara="1" wrap="square" lIns="91425" tIns="45700" rIns="91425" bIns="45700" anchor="t" anchorCtr="0">
            <a:spAutoFit/>
          </a:bodyPr>
          <a:lstStyle/>
          <a:p>
            <a:pPr marL="622300" lvl="0" indent="-558800" algn="just">
              <a:lnSpc>
                <a:spcPct val="150000"/>
              </a:lnSpc>
              <a:spcBef>
                <a:spcPts val="1200"/>
              </a:spcBef>
              <a:buClr>
                <a:srgbClr val="04A6C2"/>
              </a:buClr>
              <a:buSzPts val="2500"/>
              <a:buFont typeface="Noto Sans Symbols"/>
              <a:buChar char="⮚"/>
            </a:pPr>
            <a:r>
              <a:rPr lang="en-US" sz="3000" dirty="0">
                <a:solidFill>
                  <a:schemeClr val="dk1"/>
                </a:solidFill>
                <a:latin typeface="Calibri"/>
                <a:ea typeface="Calibri"/>
                <a:cs typeface="Calibri"/>
                <a:sym typeface="Calibri"/>
              </a:rPr>
              <a:t>Παγκόσμια συμφωνία για </a:t>
            </a:r>
            <a:r>
              <a:rPr lang="en-US" sz="3000" b="1" i="1" dirty="0">
                <a:solidFill>
                  <a:schemeClr val="dk1"/>
                </a:solidFill>
                <a:latin typeface="Calibri"/>
                <a:ea typeface="Calibri"/>
                <a:cs typeface="Calibri"/>
                <a:sym typeface="Calibri"/>
              </a:rPr>
              <a:t>τον περιορισμό της υπερθέρμανσης του πλανήτη </a:t>
            </a:r>
            <a:r>
              <a:rPr lang="en-US" sz="3000" dirty="0">
                <a:solidFill>
                  <a:schemeClr val="dk1"/>
                </a:solidFill>
                <a:latin typeface="Calibri"/>
                <a:ea typeface="Calibri"/>
                <a:cs typeface="Calibri"/>
                <a:sym typeface="Calibri"/>
              </a:rPr>
              <a:t>σε 1,5 °C</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Μείωση των εκπομπών αερίων του θερμοκηπίου</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i="1" dirty="0">
                <a:solidFill>
                  <a:schemeClr val="dk1"/>
                </a:solidFill>
                <a:latin typeface="Calibri"/>
                <a:ea typeface="Calibri"/>
                <a:cs typeface="Calibri"/>
                <a:sym typeface="Calibri"/>
              </a:rPr>
              <a:t>Εφαρμογή στις παραστατικές τέχνες:</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 Υιοθέτηση μέτρων για τη μείωση του αποτυπώματος άνθρακα </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 Βελτίωση της διαχείρισης των αποβλήτων</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 Μείωση των επιπτώσεων της κινητικότητας</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 Ενσωμάτωση ανακυκλώσιμων υλικών</a:t>
            </a:r>
          </a:p>
        </p:txBody>
      </p:sp>
      <p:sp>
        <p:nvSpPr>
          <p:cNvPr id="3" name="Google Shape;155;g34519fc2d75_0_8">
            <a:extLst>
              <a:ext uri="{FF2B5EF4-FFF2-40B4-BE49-F238E27FC236}">
                <a16:creationId xmlns:a16="http://schemas.microsoft.com/office/drawing/2014/main" id="{CD15BD4B-AC59-DFDE-6138-66AD4A3877B5}"/>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  Συμφωνία του Παρισιού (2015)</a:t>
            </a:r>
            <a:endParaRPr lang="en-US" sz="5000" i="1" dirty="0">
              <a:solidFill>
                <a:srgbClr val="FF0000"/>
              </a:solidFill>
              <a:latin typeface="Calibri"/>
              <a:ea typeface="Calibri"/>
              <a:cs typeface="Calibri"/>
              <a:sym typeface="Calibri"/>
            </a:endParaRPr>
          </a:p>
        </p:txBody>
      </p:sp>
      <p:sp>
        <p:nvSpPr>
          <p:cNvPr id="4" name="Google Shape;153;g34519fc2d75_0_8">
            <a:extLst>
              <a:ext uri="{FF2B5EF4-FFF2-40B4-BE49-F238E27FC236}">
                <a16:creationId xmlns:a16="http://schemas.microsoft.com/office/drawing/2014/main" id="{BF151289-20A1-36A0-5292-4A73E429CBB5}"/>
              </a:ext>
            </a:extLst>
          </p:cNvPr>
          <p:cNvSpPr/>
          <p:nvPr/>
        </p:nvSpPr>
        <p:spPr>
          <a:xfrm rot="10800000">
            <a:off x="1368927" y="-25885"/>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2777742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E5DE3CF2-BDEC-2A0D-F4E5-BCB575FDF2DB}"/>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E8A532DA-894F-9190-BB45-4369FDF25C2C}"/>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DC099037-1D44-9A0A-B5A4-CFE3D494C96C}"/>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27</a:t>
            </a:fld>
            <a:endParaRPr/>
          </a:p>
        </p:txBody>
      </p:sp>
      <p:sp>
        <p:nvSpPr>
          <p:cNvPr id="2" name="Google Shape;154;g34519fc2d75_0_8">
            <a:extLst>
              <a:ext uri="{FF2B5EF4-FFF2-40B4-BE49-F238E27FC236}">
                <a16:creationId xmlns:a16="http://schemas.microsoft.com/office/drawing/2014/main" id="{510C7B22-60F5-AABE-F1D0-D9F1BEB7D92D}"/>
              </a:ext>
            </a:extLst>
          </p:cNvPr>
          <p:cNvSpPr txBox="1"/>
          <p:nvPr/>
        </p:nvSpPr>
        <p:spPr>
          <a:xfrm>
            <a:off x="1336525" y="2678131"/>
            <a:ext cx="15163800" cy="4185721"/>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Calibri"/>
                <a:ea typeface="Calibri"/>
                <a:cs typeface="Calibri"/>
                <a:sym typeface="Calibri"/>
              </a:rPr>
              <a:t>Υιοθετήθηκε το 2015 από τα 193 κράτη μέλη του ΟΗΕ</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400" b="1" dirty="0">
                <a:solidFill>
                  <a:schemeClr val="dk1"/>
                </a:solidFill>
                <a:latin typeface="Calibri"/>
                <a:ea typeface="Calibri"/>
                <a:cs typeface="Calibri"/>
                <a:sym typeface="Calibri"/>
              </a:rPr>
              <a:t>Όραμα:</a:t>
            </a:r>
            <a:r>
              <a:rPr lang="en-US" sz="2400" dirty="0">
                <a:solidFill>
                  <a:schemeClr val="dk1"/>
                </a:solidFill>
                <a:latin typeface="Calibri"/>
                <a:ea typeface="Calibri"/>
                <a:cs typeface="Calibri"/>
                <a:sym typeface="Calibri"/>
              </a:rPr>
              <a:t> Άνθρωποι, πλανήτης, ευημερία, ειρήνη</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Calibri"/>
                <a:ea typeface="Calibri"/>
                <a:cs typeface="Calibri"/>
                <a:sym typeface="Calibri"/>
              </a:rPr>
              <a:t>17 Στόχοι Βιώσιμης Ανάπτυξης &amp; 169 επιμέρους στόχοι (οικονομικοί, κοινωνικοί, περιβαλλοντικοί) που πρέπει να επιτευχθούν έως το 2030</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Calibri"/>
                <a:ea typeface="Calibri"/>
                <a:cs typeface="Calibri"/>
                <a:sym typeface="Calibri"/>
              </a:rPr>
              <a:t>Αντιμετωπίζει τη φτώχεια, την ανισότητα, την κλιματική αλλαγή, την περιβαλλοντική </a:t>
            </a:r>
          </a:p>
          <a:p>
            <a:pPr marL="63500" marR="0" lvl="0" algn="just" rtl="0">
              <a:lnSpc>
                <a:spcPct val="150000"/>
              </a:lnSpc>
              <a:spcBef>
                <a:spcPts val="1200"/>
              </a:spcBef>
              <a:spcAft>
                <a:spcPts val="0"/>
              </a:spcAft>
              <a:buClr>
                <a:srgbClr val="04A6C2"/>
              </a:buClr>
              <a:buSzPts val="2500"/>
            </a:pPr>
            <a:r>
              <a:rPr lang="en-US" sz="2400" dirty="0">
                <a:solidFill>
                  <a:schemeClr val="dk1"/>
                </a:solidFill>
                <a:latin typeface="Calibri"/>
                <a:ea typeface="Calibri"/>
                <a:cs typeface="Calibri"/>
                <a:sym typeface="Calibri"/>
              </a:rPr>
              <a:t>	υποβάθμιση, </a:t>
            </a:r>
            <a:r>
              <a:rPr lang="en-US" sz="2400" dirty="0" err="1">
                <a:solidFill>
                  <a:schemeClr val="dk1"/>
                </a:solidFill>
                <a:latin typeface="Calibri"/>
                <a:ea typeface="Calibri"/>
                <a:cs typeface="Calibri"/>
                <a:sym typeface="Calibri"/>
              </a:rPr>
              <a:t>ανισότητα</a:t>
            </a:r>
            <a:r>
              <a:rPr lang="en-US" sz="2400" dirty="0">
                <a:solidFill>
                  <a:schemeClr val="dk1"/>
                </a:solidFill>
                <a:latin typeface="Calibri"/>
                <a:ea typeface="Calibri"/>
                <a:cs typeface="Calibri"/>
                <a:sym typeface="Calibri"/>
              </a:rPr>
              <a:t>των φύλων</a:t>
            </a:r>
          </a:p>
        </p:txBody>
      </p:sp>
      <p:sp>
        <p:nvSpPr>
          <p:cNvPr id="3" name="Google Shape;155;g34519fc2d75_0_8">
            <a:extLst>
              <a:ext uri="{FF2B5EF4-FFF2-40B4-BE49-F238E27FC236}">
                <a16:creationId xmlns:a16="http://schemas.microsoft.com/office/drawing/2014/main" id="{23A58E45-09A6-CDCC-CEFB-20BE69DFAC2E}"/>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  Ατζέντα 2030 και οι ΣΒΑ</a:t>
            </a:r>
            <a:endParaRPr lang="en-US" sz="5000" i="1" dirty="0">
              <a:solidFill>
                <a:srgbClr val="FF0000"/>
              </a:solidFill>
              <a:latin typeface="Calibri"/>
              <a:ea typeface="Calibri"/>
              <a:cs typeface="Calibri"/>
              <a:sym typeface="Calibri"/>
            </a:endParaRPr>
          </a:p>
        </p:txBody>
      </p:sp>
      <p:sp>
        <p:nvSpPr>
          <p:cNvPr id="5" name="Google Shape;143;g34519fc2d75_0_0">
            <a:extLst>
              <a:ext uri="{FF2B5EF4-FFF2-40B4-BE49-F238E27FC236}">
                <a16:creationId xmlns:a16="http://schemas.microsoft.com/office/drawing/2014/main" id="{21CD6428-DC20-890C-8E7A-CB5B4BCD835C}"/>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6" name="Picture 5" descr="Qué es la Agenda 2030 y cómo participa España? | Blog eCityclic">
            <a:extLst>
              <a:ext uri="{FF2B5EF4-FFF2-40B4-BE49-F238E27FC236}">
                <a16:creationId xmlns:a16="http://schemas.microsoft.com/office/drawing/2014/main" id="{ED65EFAC-1F79-8ED2-0C8C-882EC10DFCEE}"/>
              </a:ext>
            </a:extLst>
          </p:cNvPr>
          <p:cNvPicPr>
            <a:picLocks noChangeAspect="1"/>
          </p:cNvPicPr>
          <p:nvPr/>
        </p:nvPicPr>
        <p:blipFill rotWithShape="1">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l="-1295"/>
          <a:stretch/>
        </p:blipFill>
        <p:spPr bwMode="auto">
          <a:xfrm>
            <a:off x="10744408" y="6004560"/>
            <a:ext cx="7432904" cy="3915329"/>
          </a:xfrm>
          <a:prstGeom prst="rect">
            <a:avLst/>
          </a:prstGeom>
          <a:noFill/>
        </p:spPr>
      </p:pic>
    </p:spTree>
    <p:extLst>
      <p:ext uri="{BB962C8B-B14F-4D97-AF65-F5344CB8AC3E}">
        <p14:creationId xmlns:p14="http://schemas.microsoft.com/office/powerpoint/2010/main" val="8809277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B2011F06-51C8-1620-F7B6-69DE2A8B02A8}"/>
            </a:ext>
          </a:extLst>
        </p:cNvPr>
        <p:cNvGrpSpPr/>
        <p:nvPr/>
      </p:nvGrpSpPr>
      <p:grpSpPr>
        <a:xfrm>
          <a:off x="0" y="0"/>
          <a:ext cx="0" cy="0"/>
          <a:chOff x="0" y="0"/>
          <a:chExt cx="0" cy="0"/>
        </a:xfrm>
      </p:grpSpPr>
      <p:pic>
        <p:nvPicPr>
          <p:cNvPr id="4" name="Imagen 2" descr="Interfaz de usuario gráfica&#10;&#10;El contenido generado por IA puede ser incorrecto.">
            <a:extLst>
              <a:ext uri="{FF2B5EF4-FFF2-40B4-BE49-F238E27FC236}">
                <a16:creationId xmlns:a16="http://schemas.microsoft.com/office/drawing/2014/main" id="{1C52BCF0-6BC4-B6E5-12C8-7891CEE543D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30640" y="1572064"/>
            <a:ext cx="9342223" cy="4944579"/>
          </a:xfrm>
          <a:prstGeom prst="rect">
            <a:avLst/>
          </a:prstGeom>
        </p:spPr>
      </p:pic>
      <p:sp>
        <p:nvSpPr>
          <p:cNvPr id="142" name="Google Shape;142;g34519fc2d75_0_0">
            <a:extLst>
              <a:ext uri="{FF2B5EF4-FFF2-40B4-BE49-F238E27FC236}">
                <a16:creationId xmlns:a16="http://schemas.microsoft.com/office/drawing/2014/main" id="{F93798F6-E6C5-0F9F-59D6-258E5365EA11}"/>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489FAC51-67C1-053F-409E-D318774DA80A}"/>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28</a:t>
            </a:fld>
            <a:endParaRPr/>
          </a:p>
        </p:txBody>
      </p:sp>
      <p:sp>
        <p:nvSpPr>
          <p:cNvPr id="2" name="Google Shape;154;g34519fc2d75_0_8">
            <a:extLst>
              <a:ext uri="{FF2B5EF4-FFF2-40B4-BE49-F238E27FC236}">
                <a16:creationId xmlns:a16="http://schemas.microsoft.com/office/drawing/2014/main" id="{0C603CC6-33DB-F999-AF44-15A77E249DA8}"/>
              </a:ext>
            </a:extLst>
          </p:cNvPr>
          <p:cNvSpPr txBox="1"/>
          <p:nvPr/>
        </p:nvSpPr>
        <p:spPr>
          <a:xfrm>
            <a:off x="1336525" y="2678131"/>
            <a:ext cx="15163800" cy="6016991"/>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Ρόλος των παραστατικών τεχνών:</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 Ευαισθητοποίηση και εκπαίδευση του κοινού</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 Προώθηση κοινωνικών και περιβαλλοντικών αλλαγών</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	- Παραδείγματα:</a:t>
            </a:r>
          </a:p>
          <a:p>
            <a:pPr marL="63500" marR="0" lvl="0" algn="just" rtl="0">
              <a:lnSpc>
                <a:spcPct val="150000"/>
              </a:lnSpc>
              <a:spcBef>
                <a:spcPts val="1200"/>
              </a:spcBef>
              <a:spcAft>
                <a:spcPts val="0"/>
              </a:spcAft>
              <a:buClr>
                <a:srgbClr val="04A6C2"/>
              </a:buClr>
              <a:buSzPts val="2500"/>
            </a:pPr>
            <a:r>
              <a:rPr lang="en-US" sz="3000" b="1" dirty="0">
                <a:solidFill>
                  <a:schemeClr val="dk1"/>
                </a:solidFill>
                <a:latin typeface="Calibri"/>
                <a:ea typeface="Calibri"/>
                <a:cs typeface="Calibri"/>
                <a:sym typeface="Calibri"/>
              </a:rPr>
              <a:t>SDG 4 </a:t>
            </a:r>
            <a:r>
              <a:rPr lang="en-US" sz="3000" dirty="0">
                <a:solidFill>
                  <a:schemeClr val="dk1"/>
                </a:solidFill>
                <a:latin typeface="Calibri"/>
                <a:ea typeface="Calibri"/>
                <a:cs typeface="Calibri"/>
                <a:sym typeface="Calibri"/>
              </a:rPr>
              <a:t>– Ποιοτική εκπαίδευση; </a:t>
            </a:r>
            <a:r>
              <a:rPr lang="en-US" sz="3000" b="1" dirty="0">
                <a:solidFill>
                  <a:schemeClr val="dk1"/>
                </a:solidFill>
                <a:latin typeface="Calibri"/>
                <a:ea typeface="Calibri"/>
                <a:cs typeface="Calibri"/>
                <a:sym typeface="Calibri"/>
              </a:rPr>
              <a:t>SDG 5 </a:t>
            </a:r>
            <a:r>
              <a:rPr lang="en-US" sz="3000" dirty="0">
                <a:solidFill>
                  <a:schemeClr val="dk1"/>
                </a:solidFill>
                <a:latin typeface="Calibri"/>
                <a:ea typeface="Calibri"/>
                <a:cs typeface="Calibri"/>
                <a:sym typeface="Calibri"/>
              </a:rPr>
              <a:t>– Ισότητα των φύλων; </a:t>
            </a:r>
            <a:r>
              <a:rPr lang="en-US" sz="3000" b="1" dirty="0">
                <a:solidFill>
                  <a:schemeClr val="dk1"/>
                </a:solidFill>
                <a:latin typeface="Calibri"/>
                <a:ea typeface="Calibri"/>
                <a:cs typeface="Calibri"/>
                <a:sym typeface="Calibri"/>
              </a:rPr>
              <a:t>SDG 7 </a:t>
            </a:r>
            <a:r>
              <a:rPr lang="en-US" sz="3000" dirty="0">
                <a:solidFill>
                  <a:schemeClr val="dk1"/>
                </a:solidFill>
                <a:latin typeface="Calibri"/>
                <a:ea typeface="Calibri"/>
                <a:cs typeface="Calibri"/>
                <a:sym typeface="Calibri"/>
              </a:rPr>
              <a:t>– Καθαρή ενέργεια; </a:t>
            </a:r>
          </a:p>
          <a:p>
            <a:pPr marL="63500" marR="0" lvl="0" algn="just" rtl="0">
              <a:lnSpc>
                <a:spcPct val="150000"/>
              </a:lnSpc>
              <a:spcBef>
                <a:spcPts val="1200"/>
              </a:spcBef>
              <a:spcAft>
                <a:spcPts val="0"/>
              </a:spcAft>
              <a:buClr>
                <a:srgbClr val="04A6C2"/>
              </a:buClr>
              <a:buSzPts val="2500"/>
            </a:pPr>
            <a:r>
              <a:rPr lang="en-US" sz="3000" b="1" dirty="0">
                <a:solidFill>
                  <a:schemeClr val="dk1"/>
                </a:solidFill>
                <a:latin typeface="Calibri"/>
                <a:ea typeface="Calibri"/>
                <a:cs typeface="Calibri"/>
                <a:sym typeface="Calibri"/>
              </a:rPr>
              <a:t>SDG 10 </a:t>
            </a:r>
            <a:r>
              <a:rPr lang="en-US" sz="3000" dirty="0">
                <a:solidFill>
                  <a:schemeClr val="dk1"/>
                </a:solidFill>
                <a:latin typeface="Calibri"/>
                <a:ea typeface="Calibri"/>
                <a:cs typeface="Calibri"/>
                <a:sym typeface="Calibri"/>
              </a:rPr>
              <a:t>– Μείωση των ανισοτήτων; </a:t>
            </a:r>
            <a:r>
              <a:rPr lang="en-US" sz="3000" b="1" dirty="0">
                <a:solidFill>
                  <a:schemeClr val="dk1"/>
                </a:solidFill>
                <a:latin typeface="Calibri"/>
                <a:ea typeface="Calibri"/>
                <a:cs typeface="Calibri"/>
                <a:sym typeface="Calibri"/>
              </a:rPr>
              <a:t>SDG 12 </a:t>
            </a:r>
            <a:r>
              <a:rPr lang="en-US" sz="3000" dirty="0">
                <a:solidFill>
                  <a:schemeClr val="dk1"/>
                </a:solidFill>
                <a:latin typeface="Calibri"/>
                <a:ea typeface="Calibri"/>
                <a:cs typeface="Calibri"/>
                <a:sym typeface="Calibri"/>
              </a:rPr>
              <a:t>– Υπεύθυνη κατανάλωση και παραγωγή</a:t>
            </a:r>
          </a:p>
          <a:p>
            <a:pPr marL="63500" marR="0" lvl="0" algn="just" rtl="0">
              <a:lnSpc>
                <a:spcPct val="150000"/>
              </a:lnSpc>
              <a:spcBef>
                <a:spcPts val="1200"/>
              </a:spcBef>
              <a:spcAft>
                <a:spcPts val="0"/>
              </a:spcAft>
              <a:buClr>
                <a:srgbClr val="04A6C2"/>
              </a:buClr>
              <a:buSzPts val="2500"/>
            </a:pPr>
            <a:r>
              <a:rPr lang="en-US" sz="3000" b="1" dirty="0">
                <a:solidFill>
                  <a:schemeClr val="dk1"/>
                </a:solidFill>
                <a:latin typeface="Calibri"/>
                <a:ea typeface="Calibri"/>
                <a:cs typeface="Calibri"/>
                <a:sym typeface="Calibri"/>
              </a:rPr>
              <a:t>SDG 13 </a:t>
            </a:r>
            <a:r>
              <a:rPr lang="en-US" sz="3000" dirty="0">
                <a:solidFill>
                  <a:schemeClr val="dk1"/>
                </a:solidFill>
                <a:latin typeface="Calibri"/>
                <a:ea typeface="Calibri"/>
                <a:cs typeface="Calibri"/>
                <a:sym typeface="Calibri"/>
              </a:rPr>
              <a:t>– Δράση για το κλίμα</a:t>
            </a:r>
          </a:p>
        </p:txBody>
      </p:sp>
      <p:sp>
        <p:nvSpPr>
          <p:cNvPr id="3" name="Google Shape;155;g34519fc2d75_0_8">
            <a:extLst>
              <a:ext uri="{FF2B5EF4-FFF2-40B4-BE49-F238E27FC236}">
                <a16:creationId xmlns:a16="http://schemas.microsoft.com/office/drawing/2014/main" id="{A3E2FA6D-D0D8-7CD0-4D98-8361B2957446}"/>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  Ατζέντα 2030 και οι ΣΒΑ</a:t>
            </a:r>
            <a:endParaRPr lang="en-US" sz="5000" i="1" dirty="0">
              <a:solidFill>
                <a:srgbClr val="FF0000"/>
              </a:solidFill>
              <a:latin typeface="Calibri"/>
              <a:ea typeface="Calibri"/>
              <a:cs typeface="Calibri"/>
              <a:sym typeface="Calibri"/>
            </a:endParaRPr>
          </a:p>
        </p:txBody>
      </p:sp>
      <p:sp>
        <p:nvSpPr>
          <p:cNvPr id="5" name="Google Shape;143;g34519fc2d75_0_0">
            <a:extLst>
              <a:ext uri="{FF2B5EF4-FFF2-40B4-BE49-F238E27FC236}">
                <a16:creationId xmlns:a16="http://schemas.microsoft.com/office/drawing/2014/main" id="{A255DECF-575A-4D1F-4E80-2E784CD239BF}"/>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5337682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092EC24B-183F-D791-E305-1D8B288515E7}"/>
            </a:ext>
          </a:extLst>
        </p:cNvPr>
        <p:cNvGrpSpPr/>
        <p:nvPr/>
      </p:nvGrpSpPr>
      <p:grpSpPr>
        <a:xfrm>
          <a:off x="0" y="0"/>
          <a:ext cx="0" cy="0"/>
          <a:chOff x="0" y="0"/>
          <a:chExt cx="0" cy="0"/>
        </a:xfrm>
      </p:grpSpPr>
      <p:pic>
        <p:nvPicPr>
          <p:cNvPr id="4" name="Imagen 4" descr="Diagrama&#10;&#10;El contenido generado por IA puede ser incorrecto.">
            <a:extLst>
              <a:ext uri="{FF2B5EF4-FFF2-40B4-BE49-F238E27FC236}">
                <a16:creationId xmlns:a16="http://schemas.microsoft.com/office/drawing/2014/main" id="{2759F4C6-15EA-93EF-B077-D4DB2D234AE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917680" y="4439789"/>
            <a:ext cx="6024395" cy="5044472"/>
          </a:xfrm>
          <a:prstGeom prst="rect">
            <a:avLst/>
          </a:prstGeom>
        </p:spPr>
      </p:pic>
      <p:sp>
        <p:nvSpPr>
          <p:cNvPr id="142" name="Google Shape;142;g34519fc2d75_0_0">
            <a:extLst>
              <a:ext uri="{FF2B5EF4-FFF2-40B4-BE49-F238E27FC236}">
                <a16:creationId xmlns:a16="http://schemas.microsoft.com/office/drawing/2014/main" id="{EF8D2886-24C9-6FCE-6C63-2C04E4CE9A0B}"/>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BFD80D8E-31AC-D0E8-0D55-44FF79E5A47D}"/>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29</a:t>
            </a:fld>
            <a:endParaRPr/>
          </a:p>
        </p:txBody>
      </p:sp>
      <p:sp>
        <p:nvSpPr>
          <p:cNvPr id="2" name="Google Shape;154;g34519fc2d75_0_8">
            <a:extLst>
              <a:ext uri="{FF2B5EF4-FFF2-40B4-BE49-F238E27FC236}">
                <a16:creationId xmlns:a16="http://schemas.microsoft.com/office/drawing/2014/main" id="{205DC147-7ECF-1256-E577-5D81EF5F7C34}"/>
              </a:ext>
            </a:extLst>
          </p:cNvPr>
          <p:cNvSpPr txBox="1"/>
          <p:nvPr/>
        </p:nvSpPr>
        <p:spPr>
          <a:xfrm>
            <a:off x="1336525" y="2678131"/>
            <a:ext cx="10581155" cy="7417375"/>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Calibri"/>
                <a:ea typeface="Calibri"/>
                <a:cs typeface="Calibri"/>
                <a:sym typeface="Calibri"/>
              </a:rPr>
              <a:t>Ο χάρτης πορείας της ΕΕ για την κλιματική ουδετερότητα έως το 2050</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24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Calibri"/>
                <a:ea typeface="Calibri"/>
                <a:cs typeface="Calibri"/>
                <a:sym typeface="Calibri"/>
              </a:rPr>
              <a:t>Πολιτικές και μέτρα για να καταστεί η Ευρώπη η πρώτη ήπειρος με ουδέτερο ισοζύγιο άνθρακα</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24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Calibri"/>
                <a:ea typeface="Calibri"/>
                <a:cs typeface="Calibri"/>
                <a:sym typeface="Calibri"/>
              </a:rPr>
              <a:t>Περιλαμβάνει μεταρρυθμίσεις στους τομείς της ενέργειας, των μεταφορών, της γεωργίας και της βιομηχανίας</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24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2400" b="1" dirty="0">
                <a:solidFill>
                  <a:schemeClr val="dk1"/>
                </a:solidFill>
                <a:latin typeface="Calibri"/>
                <a:ea typeface="Calibri"/>
                <a:cs typeface="Calibri"/>
                <a:sym typeface="Calibri"/>
              </a:rPr>
              <a:t>Επιπτώσεις στον πολιτιστικό τομέα: </a:t>
            </a:r>
            <a:r>
              <a:rPr lang="en-US" sz="2400" dirty="0">
                <a:solidFill>
                  <a:schemeClr val="dk1"/>
                </a:solidFill>
                <a:latin typeface="Calibri"/>
                <a:ea typeface="Calibri"/>
                <a:cs typeface="Calibri"/>
                <a:sym typeface="Calibri"/>
              </a:rPr>
              <a:t>Ενθάρρυνση των πράσινων μεθόδων παραγωγής </a:t>
            </a:r>
          </a:p>
          <a:p>
            <a:pPr marL="63500" marR="0" lvl="0" algn="just" rtl="0">
              <a:lnSpc>
                <a:spcPct val="150000"/>
              </a:lnSpc>
              <a:spcBef>
                <a:spcPts val="1200"/>
              </a:spcBef>
              <a:spcAft>
                <a:spcPts val="0"/>
              </a:spcAft>
              <a:buClr>
                <a:srgbClr val="04A6C2"/>
              </a:buClr>
              <a:buSzPts val="2500"/>
            </a:pPr>
            <a:r>
              <a:rPr lang="en-US" sz="2400" dirty="0">
                <a:solidFill>
                  <a:schemeClr val="dk1"/>
                </a:solidFill>
                <a:latin typeface="Calibri"/>
                <a:ea typeface="Calibri"/>
                <a:cs typeface="Calibri"/>
                <a:sym typeface="Calibri"/>
              </a:rPr>
              <a:t>	και μείωση του περιβαλλοντικού αντίκτυπου των εκδηλώσεων</a:t>
            </a:r>
          </a:p>
        </p:txBody>
      </p:sp>
      <p:sp>
        <p:nvSpPr>
          <p:cNvPr id="3" name="Google Shape;155;g34519fc2d75_0_8">
            <a:extLst>
              <a:ext uri="{FF2B5EF4-FFF2-40B4-BE49-F238E27FC236}">
                <a16:creationId xmlns:a16="http://schemas.microsoft.com/office/drawing/2014/main" id="{966E9BF9-7849-5986-3ACB-123F4788E0F5}"/>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Ευρωπαϊκή Πράσινη Συμφωνία</a:t>
            </a:r>
            <a:endParaRPr lang="en-US" sz="5000" i="1" dirty="0">
              <a:solidFill>
                <a:srgbClr val="FF0000"/>
              </a:solidFill>
              <a:latin typeface="Calibri"/>
              <a:ea typeface="Calibri"/>
              <a:cs typeface="Calibri"/>
              <a:sym typeface="Calibri"/>
            </a:endParaRPr>
          </a:p>
        </p:txBody>
      </p:sp>
      <p:sp>
        <p:nvSpPr>
          <p:cNvPr id="5" name="Google Shape;143;g34519fc2d75_0_0">
            <a:extLst>
              <a:ext uri="{FF2B5EF4-FFF2-40B4-BE49-F238E27FC236}">
                <a16:creationId xmlns:a16="http://schemas.microsoft.com/office/drawing/2014/main" id="{6448CEBE-A27C-2BA6-4908-7DB52B503852}"/>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064020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g34519fc2d75_0_0"/>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4" name="Google Shape;144;g34519fc2d75_0_0"/>
          <p:cNvSpPr txBox="1"/>
          <p:nvPr/>
        </p:nvSpPr>
        <p:spPr>
          <a:xfrm>
            <a:off x="4328050" y="1121700"/>
            <a:ext cx="10164000" cy="86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Font typeface="Arial"/>
              <a:buNone/>
            </a:pPr>
            <a:r>
              <a:rPr lang="en-GB" sz="5000" b="1" dirty="0">
                <a:solidFill>
                  <a:schemeClr val="dk1"/>
                </a:solidFill>
                <a:latin typeface="Calibri"/>
                <a:ea typeface="Calibri"/>
                <a:cs typeface="Calibri"/>
                <a:sym typeface="Calibri"/>
              </a:rPr>
              <a:t>Βασικές αρχές </a:t>
            </a:r>
            <a:r>
              <a:rPr lang="en-GB" sz="5000" b="1" dirty="0" err="1">
                <a:solidFill>
                  <a:schemeClr val="dk1"/>
                </a:solidFill>
                <a:latin typeface="Calibri"/>
                <a:ea typeface="Calibri"/>
                <a:cs typeface="Calibri"/>
                <a:sym typeface="Calibri"/>
              </a:rPr>
              <a:t>της</a:t>
            </a:r>
            <a:r>
              <a:rPr lang="en-GB" sz="5000" b="1" dirty="0">
                <a:solidFill>
                  <a:schemeClr val="dk1"/>
                </a:solidFill>
                <a:latin typeface="Calibri"/>
                <a:ea typeface="Calibri"/>
                <a:cs typeface="Calibri"/>
                <a:sym typeface="Calibri"/>
              </a:rPr>
              <a:t> </a:t>
            </a:r>
            <a:r>
              <a:rPr lang="el-GR" sz="5000" b="1" dirty="0">
                <a:solidFill>
                  <a:schemeClr val="dk1"/>
                </a:solidFill>
                <a:latin typeface="Calibri"/>
                <a:ea typeface="Calibri"/>
                <a:cs typeface="Calibri"/>
                <a:sym typeface="Calibri"/>
              </a:rPr>
              <a:t>Α</a:t>
            </a:r>
            <a:r>
              <a:rPr lang="en-GB" sz="5000" b="1" dirty="0" err="1">
                <a:solidFill>
                  <a:schemeClr val="dk1"/>
                </a:solidFill>
                <a:latin typeface="Calibri"/>
                <a:ea typeface="Calibri"/>
                <a:cs typeface="Calibri"/>
                <a:sym typeface="Calibri"/>
              </a:rPr>
              <a:t>ειφορί</a:t>
            </a:r>
            <a:r>
              <a:rPr lang="en-GB" sz="5000" b="1" dirty="0">
                <a:solidFill>
                  <a:schemeClr val="dk1"/>
                </a:solidFill>
                <a:latin typeface="Calibri"/>
                <a:ea typeface="Calibri"/>
                <a:cs typeface="Calibri"/>
                <a:sym typeface="Calibri"/>
              </a:rPr>
              <a:t>ας</a:t>
            </a:r>
            <a:endParaRPr sz="5000" dirty="0">
              <a:solidFill>
                <a:schemeClr val="dk1"/>
              </a:solidFill>
              <a:latin typeface="Calibri"/>
              <a:ea typeface="Calibri"/>
              <a:cs typeface="Calibri"/>
              <a:sym typeface="Calibri"/>
            </a:endParaRPr>
          </a:p>
        </p:txBody>
      </p:sp>
      <p:sp>
        <p:nvSpPr>
          <p:cNvPr id="145" name="Google Shape;145;g34519fc2d75_0_0"/>
          <p:cNvSpPr txBox="1"/>
          <p:nvPr/>
        </p:nvSpPr>
        <p:spPr>
          <a:xfrm>
            <a:off x="1176775" y="2355200"/>
            <a:ext cx="16306800" cy="6524823"/>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1200"/>
              </a:spcBef>
              <a:spcAft>
                <a:spcPts val="0"/>
              </a:spcAft>
              <a:buNone/>
            </a:pPr>
            <a:endParaRPr sz="2800" b="1"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800" b="1" dirty="0">
                <a:solidFill>
                  <a:schemeClr val="dk1"/>
                </a:solidFill>
                <a:latin typeface="Calibri"/>
                <a:ea typeface="Calibri"/>
                <a:cs typeface="Calibri"/>
                <a:sym typeface="Calibri"/>
              </a:rPr>
              <a:t>Τι είναι η βιωσιμότητα; </a:t>
            </a:r>
            <a:r>
              <a:rPr lang="en-GB" sz="2800" dirty="0">
                <a:solidFill>
                  <a:schemeClr val="dk1"/>
                </a:solidFill>
                <a:latin typeface="Calibri"/>
                <a:ea typeface="Calibri"/>
                <a:cs typeface="Calibri"/>
                <a:sym typeface="Calibri"/>
              </a:rPr>
              <a:t> </a:t>
            </a:r>
            <a:r>
              <a:rPr lang="en-US" sz="2800" dirty="0">
                <a:solidFill>
                  <a:schemeClr val="dk1"/>
                </a:solidFill>
                <a:latin typeface="Calibri"/>
                <a:ea typeface="Calibri"/>
                <a:cs typeface="Calibri"/>
                <a:sym typeface="Calibri"/>
              </a:rPr>
              <a:t>Η βιωσιμότητα ορίζεται ως η ικανότητα διατήρησης των φυσικών πόρων και της κατάλληλης ισορροπίας μεταξύ των ανθρώπινων αναγκών και της προστασίας του </a:t>
            </a:r>
            <a:r>
              <a:rPr lang="el-GR" sz="2800" dirty="0">
                <a:solidFill>
                  <a:schemeClr val="dk1"/>
                </a:solidFill>
                <a:latin typeface="Calibri"/>
                <a:ea typeface="Calibri"/>
                <a:cs typeface="Calibri"/>
                <a:sym typeface="Calibri"/>
              </a:rPr>
              <a:t>Π</a:t>
            </a:r>
            <a:r>
              <a:rPr lang="en-US" sz="2800" dirty="0" err="1">
                <a:solidFill>
                  <a:schemeClr val="dk1"/>
                </a:solidFill>
                <a:latin typeface="Calibri"/>
                <a:ea typeface="Calibri"/>
                <a:cs typeface="Calibri"/>
                <a:sym typeface="Calibri"/>
              </a:rPr>
              <a:t>ερι</a:t>
            </a:r>
            <a:r>
              <a:rPr lang="en-US" sz="2800" dirty="0">
                <a:solidFill>
                  <a:schemeClr val="dk1"/>
                </a:solidFill>
                <a:latin typeface="Calibri"/>
                <a:ea typeface="Calibri"/>
                <a:cs typeface="Calibri"/>
                <a:sym typeface="Calibri"/>
              </a:rPr>
              <a:t>βάλλοντος.</a:t>
            </a:r>
          </a:p>
          <a:p>
            <a:pPr marL="63500" marR="0" lvl="0" algn="just" rtl="0">
              <a:lnSpc>
                <a:spcPct val="150000"/>
              </a:lnSpc>
              <a:spcBef>
                <a:spcPts val="1200"/>
              </a:spcBef>
              <a:spcAft>
                <a:spcPts val="0"/>
              </a:spcAft>
              <a:buClr>
                <a:srgbClr val="04A6C2"/>
              </a:buClr>
              <a:buSzPts val="2500"/>
            </a:pPr>
            <a:endParaRPr lang="en-US" sz="28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2800" b="1" dirty="0">
                <a:solidFill>
                  <a:schemeClr val="dk1"/>
                </a:solidFill>
                <a:latin typeface="Calibri"/>
                <a:ea typeface="Calibri"/>
                <a:cs typeface="Calibri"/>
                <a:sym typeface="Calibri"/>
              </a:rPr>
              <a:t>Πότε εμφανίστηκε η έννοια της </a:t>
            </a:r>
            <a:r>
              <a:rPr lang="el-GR" sz="2800" b="1" dirty="0">
                <a:solidFill>
                  <a:schemeClr val="dk1"/>
                </a:solidFill>
                <a:latin typeface="Calibri"/>
                <a:ea typeface="Calibri"/>
                <a:cs typeface="Calibri"/>
                <a:sym typeface="Calibri"/>
              </a:rPr>
              <a:t>Β</a:t>
            </a:r>
            <a:r>
              <a:rPr lang="en-US" sz="2800" b="1" dirty="0" err="1">
                <a:solidFill>
                  <a:schemeClr val="dk1"/>
                </a:solidFill>
                <a:latin typeface="Calibri"/>
                <a:ea typeface="Calibri"/>
                <a:cs typeface="Calibri"/>
                <a:sym typeface="Calibri"/>
              </a:rPr>
              <a:t>ιωσιμότητ</a:t>
            </a:r>
            <a:r>
              <a:rPr lang="en-US" sz="2800" b="1" dirty="0">
                <a:solidFill>
                  <a:schemeClr val="dk1"/>
                </a:solidFill>
                <a:latin typeface="Calibri"/>
                <a:ea typeface="Calibri"/>
                <a:cs typeface="Calibri"/>
                <a:sym typeface="Calibri"/>
              </a:rPr>
              <a:t>ας;</a:t>
            </a:r>
            <a:r>
              <a:rPr lang="en-GB" sz="2800" dirty="0">
                <a:solidFill>
                  <a:schemeClr val="dk1"/>
                </a:solidFill>
                <a:latin typeface="Calibri"/>
                <a:ea typeface="Calibri"/>
                <a:cs typeface="Calibri"/>
                <a:sym typeface="Calibri"/>
              </a:rPr>
              <a:t> </a:t>
            </a:r>
            <a:r>
              <a:rPr lang="en-US" sz="2800" dirty="0">
                <a:solidFill>
                  <a:schemeClr val="dk1"/>
                </a:solidFill>
                <a:latin typeface="Calibri"/>
                <a:ea typeface="Calibri"/>
                <a:cs typeface="Calibri"/>
                <a:sym typeface="Calibri"/>
              </a:rPr>
              <a:t>Η έννοια της βιωσιμότητας εδραιώθηκε το </a:t>
            </a:r>
            <a:r>
              <a:rPr lang="en-US" sz="2800" b="1" i="1" dirty="0">
                <a:solidFill>
                  <a:schemeClr val="accent3">
                    <a:lumMod val="50000"/>
                  </a:schemeClr>
                </a:solidFill>
                <a:latin typeface="Calibri"/>
                <a:ea typeface="Calibri"/>
                <a:cs typeface="Calibri"/>
                <a:sym typeface="Calibri"/>
              </a:rPr>
              <a:t>1987</a:t>
            </a:r>
            <a:r>
              <a:rPr lang="en-US" sz="2800" dirty="0">
                <a:solidFill>
                  <a:schemeClr val="dk1"/>
                </a:solidFill>
                <a:latin typeface="Calibri"/>
                <a:ea typeface="Calibri"/>
                <a:cs typeface="Calibri"/>
                <a:sym typeface="Calibri"/>
              </a:rPr>
              <a:t> με τη δημοσίευση της </a:t>
            </a:r>
            <a:r>
              <a:rPr lang="en-US" sz="2800" b="1" i="1" dirty="0">
                <a:solidFill>
                  <a:schemeClr val="accent3">
                    <a:lumMod val="50000"/>
                  </a:schemeClr>
                </a:solidFill>
                <a:latin typeface="Calibri"/>
                <a:ea typeface="Calibri"/>
                <a:cs typeface="Calibri"/>
                <a:sym typeface="Calibri"/>
              </a:rPr>
              <a:t>Έκθεσης Brundtland</a:t>
            </a:r>
            <a:r>
              <a:rPr lang="en-US" sz="2800" dirty="0">
                <a:solidFill>
                  <a:schemeClr val="dk1"/>
                </a:solidFill>
                <a:latin typeface="Calibri"/>
                <a:ea typeface="Calibri"/>
                <a:cs typeface="Calibri"/>
                <a:sym typeface="Calibri"/>
              </a:rPr>
              <a:t>, με επίσημο τίτλο «Το κοινό μας μέλλον», που εκπόνησε η Παγκόσμια Επιτροπή για το Περιβάλλον και την Ανάπτυξη. Αυτό το σημαντικό έγγραφο εισήγαγε την έννοια της </a:t>
            </a:r>
            <a:r>
              <a:rPr lang="en-US" sz="2800" b="1" dirty="0">
                <a:solidFill>
                  <a:schemeClr val="dk1"/>
                </a:solidFill>
                <a:latin typeface="Calibri"/>
                <a:ea typeface="Calibri"/>
                <a:cs typeface="Calibri"/>
                <a:sym typeface="Calibri"/>
              </a:rPr>
              <a:t>βιώσιμης ανάπτυξης</a:t>
            </a:r>
            <a:r>
              <a:rPr lang="en-US" sz="2800" dirty="0">
                <a:solidFill>
                  <a:schemeClr val="dk1"/>
                </a:solidFill>
                <a:latin typeface="Calibri"/>
                <a:ea typeface="Calibri"/>
                <a:cs typeface="Calibri"/>
                <a:sym typeface="Calibri"/>
              </a:rPr>
              <a:t>, που συχνά χρησιμοποιείται </a:t>
            </a:r>
            <a:r>
              <a:rPr lang="en-US" sz="2800" b="1" dirty="0">
                <a:solidFill>
                  <a:schemeClr val="dk1"/>
                </a:solidFill>
                <a:latin typeface="Calibri"/>
                <a:ea typeface="Calibri"/>
                <a:cs typeface="Calibri"/>
                <a:sym typeface="Calibri"/>
              </a:rPr>
              <a:t>ως συνώνυμο της βιωσιμότητας</a:t>
            </a:r>
            <a:r>
              <a:rPr lang="en-US" sz="2800" dirty="0">
                <a:solidFill>
                  <a:schemeClr val="dk1"/>
                </a:solidFill>
                <a:latin typeface="Calibri"/>
                <a:ea typeface="Calibri"/>
                <a:cs typeface="Calibri"/>
                <a:sym typeface="Calibri"/>
              </a:rPr>
              <a:t>, και έθεσε τα θεωρητικά θεμέλια για τη σύγχρονη περιβαλλοντική και κοινωνική ευθύνη.</a:t>
            </a:r>
            <a:endParaRPr sz="2800" dirty="0">
              <a:solidFill>
                <a:schemeClr val="dk1"/>
              </a:solidFill>
              <a:latin typeface="Calibri"/>
              <a:ea typeface="Calibri"/>
              <a:cs typeface="Calibri"/>
              <a:sym typeface="Calibri"/>
            </a:endParaRPr>
          </a:p>
        </p:txBody>
      </p:sp>
      <p:sp>
        <p:nvSpPr>
          <p:cNvPr id="146" name="Google Shape;146;g34519fc2d75_0_0"/>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3</a:t>
            </a:fld>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B0F3797A-EB29-FA66-6B4F-2A4D49B7EC99}"/>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6BFA4F39-47AD-81B5-6A76-51A842ED23FC}"/>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4262CA17-674F-BA93-8437-E33123A5692B}"/>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sz="1600"/>
              <a:t>30</a:t>
            </a:fld>
            <a:endParaRPr sz="1600"/>
          </a:p>
        </p:txBody>
      </p:sp>
      <p:sp>
        <p:nvSpPr>
          <p:cNvPr id="2" name="Google Shape;154;g34519fc2d75_0_8">
            <a:extLst>
              <a:ext uri="{FF2B5EF4-FFF2-40B4-BE49-F238E27FC236}">
                <a16:creationId xmlns:a16="http://schemas.microsoft.com/office/drawing/2014/main" id="{5BCB8030-C5B6-B3A3-0213-AC1BFF62C149}"/>
              </a:ext>
            </a:extLst>
          </p:cNvPr>
          <p:cNvSpPr txBox="1"/>
          <p:nvPr/>
        </p:nvSpPr>
        <p:spPr>
          <a:xfrm>
            <a:off x="1336525" y="2678131"/>
            <a:ext cx="15163800" cy="1938952"/>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2000" b="1" dirty="0">
                <a:solidFill>
                  <a:schemeClr val="dk1"/>
                </a:solidFill>
                <a:latin typeface="30"/>
                <a:ea typeface="Calibri"/>
                <a:cs typeface="Calibri"/>
                <a:sym typeface="Calibri"/>
              </a:rPr>
              <a:t>Υποχρεωτικοί νόμοι και κανονισμοί </a:t>
            </a:r>
            <a:r>
              <a:rPr lang="en-US" sz="2000" dirty="0">
                <a:solidFill>
                  <a:schemeClr val="dk1"/>
                </a:solidFill>
                <a:latin typeface="30"/>
                <a:ea typeface="Calibri"/>
                <a:cs typeface="Calibri"/>
                <a:sym typeface="Calibri"/>
              </a:rPr>
              <a:t>από κυβερνήσεις ή δημόσιους φορείς (π.χ. ΕΕ)</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000" dirty="0">
                <a:solidFill>
                  <a:schemeClr val="dk1"/>
                </a:solidFill>
                <a:latin typeface="30"/>
                <a:ea typeface="Calibri"/>
                <a:cs typeface="Calibri"/>
                <a:sym typeface="Calibri"/>
              </a:rPr>
              <a:t>Η συμμόρφωση αποτελεί νομική υποχρέωση</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000" dirty="0">
                <a:solidFill>
                  <a:schemeClr val="dk1"/>
                </a:solidFill>
                <a:latin typeface="30"/>
                <a:ea typeface="Calibri"/>
                <a:cs typeface="Calibri"/>
                <a:sym typeface="Calibri"/>
              </a:rPr>
              <a:t>Ορισμένοι απαιτούν πιστοποίηση από διαπιστευμένο φορέα</a:t>
            </a:r>
          </a:p>
        </p:txBody>
      </p:sp>
      <p:sp>
        <p:nvSpPr>
          <p:cNvPr id="3" name="Google Shape;155;g34519fc2d75_0_8">
            <a:extLst>
              <a:ext uri="{FF2B5EF4-FFF2-40B4-BE49-F238E27FC236}">
                <a16:creationId xmlns:a16="http://schemas.microsoft.com/office/drawing/2014/main" id="{84BB5F8B-864D-0A0C-1738-89A3AE89BBD8}"/>
              </a:ext>
            </a:extLst>
          </p:cNvPr>
          <p:cNvSpPr txBox="1"/>
          <p:nvPr/>
        </p:nvSpPr>
        <p:spPr>
          <a:xfrm>
            <a:off x="2348450" y="1561564"/>
            <a:ext cx="15583200" cy="707846"/>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4000" b="1" dirty="0">
                <a:solidFill>
                  <a:schemeClr val="tx1"/>
                </a:solidFill>
                <a:latin typeface="Calibri"/>
                <a:ea typeface="Calibri"/>
                <a:cs typeface="Calibri"/>
                <a:sym typeface="Calibri"/>
              </a:rPr>
              <a:t>Τι είναι η νομοθεσία;</a:t>
            </a:r>
          </a:p>
        </p:txBody>
      </p:sp>
      <p:sp>
        <p:nvSpPr>
          <p:cNvPr id="5" name="Google Shape;143;g34519fc2d75_0_0">
            <a:extLst>
              <a:ext uri="{FF2B5EF4-FFF2-40B4-BE49-F238E27FC236}">
                <a16:creationId xmlns:a16="http://schemas.microsoft.com/office/drawing/2014/main" id="{E9A9A0ED-B783-C0C2-22D8-E5610BEAA1C3}"/>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a:solidFill>
                <a:schemeClr val="dk1"/>
              </a:solidFill>
              <a:latin typeface="Calibri"/>
              <a:ea typeface="Calibri"/>
              <a:cs typeface="Calibri"/>
              <a:sym typeface="Calibri"/>
            </a:endParaRPr>
          </a:p>
        </p:txBody>
      </p:sp>
      <p:sp>
        <p:nvSpPr>
          <p:cNvPr id="4" name="Google Shape;154;g34519fc2d75_0_8">
            <a:extLst>
              <a:ext uri="{FF2B5EF4-FFF2-40B4-BE49-F238E27FC236}">
                <a16:creationId xmlns:a16="http://schemas.microsoft.com/office/drawing/2014/main" id="{D318A354-FB8A-89E1-7411-79B8D71E21FB}"/>
              </a:ext>
            </a:extLst>
          </p:cNvPr>
          <p:cNvSpPr txBox="1"/>
          <p:nvPr/>
        </p:nvSpPr>
        <p:spPr>
          <a:xfrm>
            <a:off x="1326696" y="6665101"/>
            <a:ext cx="15163800" cy="3016170"/>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2000" dirty="0">
                <a:solidFill>
                  <a:schemeClr val="dk1"/>
                </a:solidFill>
                <a:latin typeface="30"/>
                <a:ea typeface="Calibri"/>
                <a:cs typeface="Calibri"/>
                <a:sym typeface="Calibri"/>
              </a:rPr>
              <a:t>Οι κανόνες μπορούν να επηρεάσουν άμεσα τον τρόπο λειτουργίας </a:t>
            </a:r>
            <a:r>
              <a:rPr lang="en-US" sz="2000" dirty="0" err="1">
                <a:solidFill>
                  <a:schemeClr val="dk1"/>
                </a:solidFill>
                <a:latin typeface="30"/>
                <a:ea typeface="Calibri"/>
                <a:cs typeface="Calibri"/>
                <a:sym typeface="Calibri"/>
              </a:rPr>
              <a:t>των οργανισμών</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000" dirty="0">
                <a:solidFill>
                  <a:schemeClr val="dk1"/>
                </a:solidFill>
                <a:latin typeface="30"/>
                <a:ea typeface="Calibri"/>
                <a:cs typeface="Calibri"/>
                <a:sym typeface="Calibri"/>
              </a:rPr>
              <a:t>Δεν ισχύουν όλοι για κάθε πολιτιστικό </a:t>
            </a:r>
            <a:r>
              <a:rPr lang="en-US" sz="2000" dirty="0" err="1">
                <a:solidFill>
                  <a:schemeClr val="dk1"/>
                </a:solidFill>
                <a:latin typeface="30"/>
                <a:ea typeface="Calibri"/>
                <a:cs typeface="Calibri"/>
                <a:sym typeface="Calibri"/>
              </a:rPr>
              <a:t>οργανισμό</a:t>
            </a:r>
            <a:endParaRPr lang="en-US" sz="2000" dirty="0">
              <a:solidFill>
                <a:schemeClr val="dk1"/>
              </a:solidFill>
              <a:latin typeface="30"/>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2000" dirty="0">
                <a:solidFill>
                  <a:schemeClr val="dk1"/>
                </a:solidFill>
                <a:latin typeface="30"/>
                <a:ea typeface="Calibri"/>
                <a:cs typeface="Calibri"/>
                <a:sym typeface="Calibri"/>
              </a:rPr>
              <a:t>Η εφαρμογή εξαρτάται από: </a:t>
            </a:r>
          </a:p>
          <a:p>
            <a:pPr marL="63500" marR="0" lvl="0" algn="just" rtl="0">
              <a:lnSpc>
                <a:spcPct val="150000"/>
              </a:lnSpc>
              <a:spcBef>
                <a:spcPts val="1200"/>
              </a:spcBef>
              <a:spcAft>
                <a:spcPts val="0"/>
              </a:spcAft>
              <a:buClr>
                <a:srgbClr val="04A6C2"/>
              </a:buClr>
              <a:buSzPts val="2500"/>
            </a:pPr>
            <a:r>
              <a:rPr lang="en-US" sz="2000" dirty="0">
                <a:solidFill>
                  <a:schemeClr val="dk1"/>
                </a:solidFill>
                <a:latin typeface="30"/>
                <a:ea typeface="Calibri"/>
                <a:cs typeface="Calibri"/>
                <a:sym typeface="Calibri"/>
              </a:rPr>
              <a:t>		Του είδους της δραστηριότητας,       Του μεγέθους και της χρηματοδότησης,    Του αριθμού των εργαζομένων,        Άλλων μεταβλητών</a:t>
            </a:r>
          </a:p>
        </p:txBody>
      </p:sp>
      <p:sp>
        <p:nvSpPr>
          <p:cNvPr id="7" name="Google Shape;155;g34519fc2d75_0_8">
            <a:extLst>
              <a:ext uri="{FF2B5EF4-FFF2-40B4-BE49-F238E27FC236}">
                <a16:creationId xmlns:a16="http://schemas.microsoft.com/office/drawing/2014/main" id="{625C23FA-6F3F-33D0-54AF-625B33A887BE}"/>
              </a:ext>
            </a:extLst>
          </p:cNvPr>
          <p:cNvSpPr txBox="1"/>
          <p:nvPr/>
        </p:nvSpPr>
        <p:spPr>
          <a:xfrm>
            <a:off x="2338621" y="5710777"/>
            <a:ext cx="15583200" cy="707846"/>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4000" b="1" dirty="0">
                <a:solidFill>
                  <a:schemeClr val="tx1"/>
                </a:solidFill>
                <a:latin typeface="Calibri"/>
                <a:ea typeface="Calibri"/>
                <a:cs typeface="Calibri"/>
                <a:sym typeface="Calibri"/>
              </a:rPr>
              <a:t>Γιατί είναι σημαντικό για τις τέχνες</a:t>
            </a:r>
          </a:p>
        </p:txBody>
      </p:sp>
    </p:spTree>
    <p:extLst>
      <p:ext uri="{BB962C8B-B14F-4D97-AF65-F5344CB8AC3E}">
        <p14:creationId xmlns:p14="http://schemas.microsoft.com/office/powerpoint/2010/main" val="10146737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41FBABF4-360F-2686-DD30-E5CABE1A85DC}"/>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8F5315DB-D2F4-AF67-49B7-BC0FCB404DE6}"/>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D87A849E-9EC8-580A-26B4-2C9AAEBDEEFD}"/>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sz="1800"/>
              <a:t>31</a:t>
            </a:fld>
            <a:endParaRPr sz="1800"/>
          </a:p>
        </p:txBody>
      </p:sp>
      <p:sp>
        <p:nvSpPr>
          <p:cNvPr id="2" name="Google Shape;154;g34519fc2d75_0_8">
            <a:extLst>
              <a:ext uri="{FF2B5EF4-FFF2-40B4-BE49-F238E27FC236}">
                <a16:creationId xmlns:a16="http://schemas.microsoft.com/office/drawing/2014/main" id="{E22FCB62-8788-AA5B-1396-C417C2B33C98}"/>
              </a:ext>
            </a:extLst>
          </p:cNvPr>
          <p:cNvSpPr txBox="1"/>
          <p:nvPr/>
        </p:nvSpPr>
        <p:spPr>
          <a:xfrm>
            <a:off x="1336525" y="2678131"/>
            <a:ext cx="15163800" cy="2769949"/>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30"/>
                <a:ea typeface="Calibri"/>
                <a:cs typeface="Calibri"/>
                <a:sym typeface="Calibri"/>
              </a:rPr>
              <a:t>Νέα οδηγία της ΕΕ για λεπτομερείς γνωστοποιήσεις ESG, που αντικαθιστά την NFRD</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30"/>
                <a:ea typeface="Calibri"/>
                <a:cs typeface="Calibri"/>
                <a:sym typeface="Calibri"/>
              </a:rPr>
              <a:t>Κύρια: Επιπτώσεις ESG, κίνδυνοι, ευκαιρίες, διπλή ουσιώδης σημασία, ολόκληρη η αλυσίδα αξίας</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30"/>
                <a:ea typeface="Calibri"/>
                <a:cs typeface="Calibri"/>
                <a:sym typeface="Calibri"/>
              </a:rPr>
              <a:t>Αντίκτυπος: </a:t>
            </a:r>
            <a:r>
              <a:rPr lang="en-US" sz="2400" dirty="0" err="1">
                <a:solidFill>
                  <a:schemeClr val="dk1"/>
                </a:solidFill>
                <a:latin typeface="30"/>
                <a:ea typeface="Calibri"/>
                <a:cs typeface="Calibri"/>
                <a:sym typeface="Calibri"/>
              </a:rPr>
              <a:t>Οι</a:t>
            </a:r>
            <a:r>
              <a:rPr lang="en-US" sz="2400" dirty="0">
                <a:solidFill>
                  <a:schemeClr val="dk1"/>
                </a:solidFill>
                <a:latin typeface="30"/>
                <a:ea typeface="Calibri"/>
                <a:cs typeface="Calibri"/>
                <a:sym typeface="Calibri"/>
              </a:rPr>
              <a:t> μεγάλοι πολιτιστικοί </a:t>
            </a:r>
            <a:r>
              <a:rPr lang="en-US" sz="2400" dirty="0" err="1">
                <a:solidFill>
                  <a:schemeClr val="dk1"/>
                </a:solidFill>
                <a:latin typeface="30"/>
                <a:ea typeface="Calibri"/>
                <a:cs typeface="Calibri"/>
                <a:sym typeface="Calibri"/>
              </a:rPr>
              <a:t>οργανισμοί </a:t>
            </a:r>
            <a:r>
              <a:rPr lang="en-US" sz="2400" dirty="0">
                <a:solidFill>
                  <a:schemeClr val="dk1"/>
                </a:solidFill>
                <a:latin typeface="30"/>
                <a:ea typeface="Calibri"/>
                <a:cs typeface="Calibri"/>
                <a:sym typeface="Calibri"/>
              </a:rPr>
              <a:t>πρέπει να αναφέρουν τις περιβαλλοντικές και κοινωνικές επιπτώσεις, βελτιώνοντας τη διαφάνεια</a:t>
            </a:r>
          </a:p>
        </p:txBody>
      </p:sp>
      <p:sp>
        <p:nvSpPr>
          <p:cNvPr id="3" name="Google Shape;155;g34519fc2d75_0_8">
            <a:extLst>
              <a:ext uri="{FF2B5EF4-FFF2-40B4-BE49-F238E27FC236}">
                <a16:creationId xmlns:a16="http://schemas.microsoft.com/office/drawing/2014/main" id="{649787ED-DCEA-A5E3-DE30-6F1FFFEE7D06}"/>
              </a:ext>
            </a:extLst>
          </p:cNvPr>
          <p:cNvSpPr txBox="1"/>
          <p:nvPr/>
        </p:nvSpPr>
        <p:spPr>
          <a:xfrm>
            <a:off x="2348450" y="1561564"/>
            <a:ext cx="15583200" cy="1446509"/>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4400" b="1" dirty="0">
                <a:solidFill>
                  <a:schemeClr val="tx1"/>
                </a:solidFill>
                <a:latin typeface="Calibri"/>
                <a:ea typeface="Calibri"/>
                <a:cs typeface="Calibri"/>
                <a:sym typeface="Calibri"/>
              </a:rPr>
              <a:t>Οδηγία για την υποβολή εκθέσεων εταιρικής βιωσιμότητας (CSRD)</a:t>
            </a:r>
          </a:p>
        </p:txBody>
      </p:sp>
      <p:sp>
        <p:nvSpPr>
          <p:cNvPr id="5" name="Google Shape;143;g34519fc2d75_0_0">
            <a:extLst>
              <a:ext uri="{FF2B5EF4-FFF2-40B4-BE49-F238E27FC236}">
                <a16:creationId xmlns:a16="http://schemas.microsoft.com/office/drawing/2014/main" id="{F7333BC2-AC9C-0951-15DF-308ACEE8D0C9}"/>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a:solidFill>
                <a:schemeClr val="dk1"/>
              </a:solidFill>
              <a:latin typeface="Calibri"/>
              <a:ea typeface="Calibri"/>
              <a:cs typeface="Calibri"/>
              <a:sym typeface="Calibri"/>
            </a:endParaRPr>
          </a:p>
        </p:txBody>
      </p:sp>
      <p:sp>
        <p:nvSpPr>
          <p:cNvPr id="6" name="Google Shape;154;g34519fc2d75_0_8">
            <a:extLst>
              <a:ext uri="{FF2B5EF4-FFF2-40B4-BE49-F238E27FC236}">
                <a16:creationId xmlns:a16="http://schemas.microsoft.com/office/drawing/2014/main" id="{BA9041BF-658E-0547-351D-E1A93A25018B}"/>
              </a:ext>
            </a:extLst>
          </p:cNvPr>
          <p:cNvSpPr txBox="1"/>
          <p:nvPr/>
        </p:nvSpPr>
        <p:spPr>
          <a:xfrm>
            <a:off x="1341445" y="7240302"/>
            <a:ext cx="15163800" cy="2769949"/>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30"/>
                <a:ea typeface="Calibri"/>
                <a:cs typeface="Calibri"/>
                <a:sym typeface="Calibri"/>
              </a:rPr>
              <a:t>Απαιτεί από τις μεγάλες εταιρείες της ΕΕ να υποβάλλουν εκθέσεις με μη χρηματοοικονομικές πληροφορίες</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30"/>
                <a:ea typeface="Calibri"/>
                <a:cs typeface="Calibri"/>
                <a:sym typeface="Calibri"/>
              </a:rPr>
              <a:t>Καλύπτει κοινωνικά, περιβαλλοντικά, ανθρώπινα δικαιώματα, καταπολέμηση της διαφθοράς</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30"/>
                <a:ea typeface="Calibri"/>
                <a:cs typeface="Calibri"/>
                <a:sym typeface="Calibri"/>
              </a:rPr>
              <a:t>Αντίκτυπος: Ισχύει για μεγάλους/δημόσια χρηματοδοτούμενους πολιτιστικούς φορείς· αποτελεί τη βάση για την CSRD</a:t>
            </a:r>
          </a:p>
        </p:txBody>
      </p:sp>
      <p:sp>
        <p:nvSpPr>
          <p:cNvPr id="8" name="Google Shape;155;g34519fc2d75_0_8">
            <a:extLst>
              <a:ext uri="{FF2B5EF4-FFF2-40B4-BE49-F238E27FC236}">
                <a16:creationId xmlns:a16="http://schemas.microsoft.com/office/drawing/2014/main" id="{A6D28C83-CCEB-8C88-1147-EFF038F39F2C}"/>
              </a:ext>
            </a:extLst>
          </p:cNvPr>
          <p:cNvSpPr txBox="1"/>
          <p:nvPr/>
        </p:nvSpPr>
        <p:spPr>
          <a:xfrm>
            <a:off x="2353370" y="6330207"/>
            <a:ext cx="15583200" cy="769401"/>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4400" b="1" dirty="0">
                <a:solidFill>
                  <a:schemeClr val="tx1"/>
                </a:solidFill>
                <a:latin typeface="Calibri"/>
                <a:ea typeface="Calibri"/>
                <a:cs typeface="Calibri"/>
                <a:sym typeface="Calibri"/>
              </a:rPr>
              <a:t>Οδηγία για τη μη χρηματοοικονομική αναφορά (NFRD)</a:t>
            </a:r>
          </a:p>
        </p:txBody>
      </p:sp>
    </p:spTree>
    <p:extLst>
      <p:ext uri="{BB962C8B-B14F-4D97-AF65-F5344CB8AC3E}">
        <p14:creationId xmlns:p14="http://schemas.microsoft.com/office/powerpoint/2010/main" val="357137492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E91C126B-CD76-28A4-432D-4CD13089FA8A}"/>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F8A29B66-81F0-8E54-EF9F-EC3BFC2D42E7}"/>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448F29B2-8797-30E9-4526-3756BF55EC31}"/>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sz="1800"/>
              <a:t>32</a:t>
            </a:fld>
            <a:endParaRPr sz="1800"/>
          </a:p>
        </p:txBody>
      </p:sp>
      <p:sp>
        <p:nvSpPr>
          <p:cNvPr id="2" name="Google Shape;154;g34519fc2d75_0_8">
            <a:extLst>
              <a:ext uri="{FF2B5EF4-FFF2-40B4-BE49-F238E27FC236}">
                <a16:creationId xmlns:a16="http://schemas.microsoft.com/office/drawing/2014/main" id="{8B1793C8-CB56-4D61-6DD4-C1EDABF4B006}"/>
              </a:ext>
            </a:extLst>
          </p:cNvPr>
          <p:cNvSpPr txBox="1"/>
          <p:nvPr/>
        </p:nvSpPr>
        <p:spPr>
          <a:xfrm>
            <a:off x="1336525" y="2678131"/>
            <a:ext cx="15163800" cy="2769949"/>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30"/>
                <a:ea typeface="Calibri"/>
                <a:cs typeface="Calibri"/>
                <a:sym typeface="Calibri"/>
              </a:rPr>
              <a:t>Ταξινόμηση των περιβαλλοντικά βιώσιμων οικονομικών δραστηριοτήτων</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30"/>
                <a:ea typeface="Calibri"/>
                <a:cs typeface="Calibri"/>
                <a:sym typeface="Calibri"/>
              </a:rPr>
              <a:t>Μετρά το ποσοστό των δραστηριοτήτων που ευθυγραμμίζονται με τους περιβαλλοντικούς στόχους της ΕΕ</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30"/>
                <a:ea typeface="Calibri"/>
                <a:cs typeface="Calibri"/>
                <a:sym typeface="Calibri"/>
              </a:rPr>
              <a:t>Αντίκτυπος: Βοηθά </a:t>
            </a:r>
            <a:r>
              <a:rPr lang="en-US" sz="2400" dirty="0" err="1">
                <a:solidFill>
                  <a:schemeClr val="dk1"/>
                </a:solidFill>
                <a:latin typeface="30"/>
                <a:ea typeface="Calibri"/>
                <a:cs typeface="Calibri"/>
                <a:sym typeface="Calibri"/>
              </a:rPr>
              <a:t>τους</a:t>
            </a:r>
            <a:r>
              <a:rPr lang="en-US" sz="2400" dirty="0">
                <a:solidFill>
                  <a:schemeClr val="dk1"/>
                </a:solidFill>
                <a:latin typeface="30"/>
                <a:ea typeface="Calibri"/>
                <a:cs typeface="Calibri"/>
                <a:sym typeface="Calibri"/>
              </a:rPr>
              <a:t> πολιτιστικούς </a:t>
            </a:r>
            <a:r>
              <a:rPr lang="en-US" sz="2400" dirty="0" err="1">
                <a:solidFill>
                  <a:schemeClr val="dk1"/>
                </a:solidFill>
                <a:latin typeface="30"/>
                <a:ea typeface="Calibri"/>
                <a:cs typeface="Calibri"/>
                <a:sym typeface="Calibri"/>
              </a:rPr>
              <a:t>οργανισμούς </a:t>
            </a:r>
            <a:r>
              <a:rPr lang="en-US" sz="2400" dirty="0">
                <a:solidFill>
                  <a:schemeClr val="dk1"/>
                </a:solidFill>
                <a:latin typeface="30"/>
                <a:ea typeface="Calibri"/>
                <a:cs typeface="Calibri"/>
                <a:sym typeface="Calibri"/>
              </a:rPr>
              <a:t>να προσδιορίσουν βιώσιμες δραστηριότητες και να έχουν πρόσβαση σε πράσινη χρηματοδότηση</a:t>
            </a:r>
          </a:p>
        </p:txBody>
      </p:sp>
      <p:sp>
        <p:nvSpPr>
          <p:cNvPr id="3" name="Google Shape;155;g34519fc2d75_0_8">
            <a:extLst>
              <a:ext uri="{FF2B5EF4-FFF2-40B4-BE49-F238E27FC236}">
                <a16:creationId xmlns:a16="http://schemas.microsoft.com/office/drawing/2014/main" id="{A160504B-519D-4A2A-8720-A4E102C1CDE1}"/>
              </a:ext>
            </a:extLst>
          </p:cNvPr>
          <p:cNvSpPr txBox="1"/>
          <p:nvPr/>
        </p:nvSpPr>
        <p:spPr>
          <a:xfrm>
            <a:off x="2348450" y="1561564"/>
            <a:ext cx="15583200" cy="769401"/>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4400" b="1" dirty="0">
                <a:solidFill>
                  <a:schemeClr val="tx1"/>
                </a:solidFill>
                <a:latin typeface="Calibri"/>
                <a:ea typeface="Calibri"/>
                <a:cs typeface="Calibri"/>
                <a:sym typeface="Calibri"/>
              </a:rPr>
              <a:t>Ταξινομία της ΕΕ</a:t>
            </a:r>
          </a:p>
        </p:txBody>
      </p:sp>
      <p:sp>
        <p:nvSpPr>
          <p:cNvPr id="5" name="Google Shape;143;g34519fc2d75_0_0">
            <a:extLst>
              <a:ext uri="{FF2B5EF4-FFF2-40B4-BE49-F238E27FC236}">
                <a16:creationId xmlns:a16="http://schemas.microsoft.com/office/drawing/2014/main" id="{722390D1-0749-5A81-C884-0F741F936E4D}"/>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a:solidFill>
                <a:schemeClr val="dk1"/>
              </a:solidFill>
              <a:latin typeface="Calibri"/>
              <a:ea typeface="Calibri"/>
              <a:cs typeface="Calibri"/>
              <a:sym typeface="Calibri"/>
            </a:endParaRPr>
          </a:p>
        </p:txBody>
      </p:sp>
      <p:sp>
        <p:nvSpPr>
          <p:cNvPr id="6" name="Google Shape;154;g34519fc2d75_0_8">
            <a:extLst>
              <a:ext uri="{FF2B5EF4-FFF2-40B4-BE49-F238E27FC236}">
                <a16:creationId xmlns:a16="http://schemas.microsoft.com/office/drawing/2014/main" id="{0B2DF299-87CC-F10B-DBD0-0188085B8122}"/>
              </a:ext>
            </a:extLst>
          </p:cNvPr>
          <p:cNvSpPr txBox="1"/>
          <p:nvPr/>
        </p:nvSpPr>
        <p:spPr>
          <a:xfrm>
            <a:off x="1341445" y="7004324"/>
            <a:ext cx="15163800" cy="2769949"/>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30"/>
                <a:ea typeface="Calibri"/>
                <a:cs typeface="Calibri"/>
                <a:sym typeface="Calibri"/>
              </a:rPr>
              <a:t>Καθορίζει ελάχιστα πρότυπα ενεργειακής απόδοσης· </a:t>
            </a:r>
            <a:r>
              <a:rPr lang="en-US" sz="2400" dirty="0" err="1">
                <a:solidFill>
                  <a:schemeClr val="dk1"/>
                </a:solidFill>
                <a:latin typeface="30"/>
                <a:ea typeface="Calibri"/>
                <a:cs typeface="Calibri"/>
                <a:sym typeface="Calibri"/>
              </a:rPr>
              <a:t>αποκαρβονίζει </a:t>
            </a:r>
            <a:r>
              <a:rPr lang="en-US" sz="2400" dirty="0">
                <a:solidFill>
                  <a:schemeClr val="dk1"/>
                </a:solidFill>
                <a:latin typeface="30"/>
                <a:ea typeface="Calibri"/>
                <a:cs typeface="Calibri"/>
                <a:sym typeface="Calibri"/>
              </a:rPr>
              <a:t>τα κτίρια έως το 2050</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30"/>
                <a:ea typeface="Calibri"/>
                <a:cs typeface="Calibri"/>
                <a:sym typeface="Calibri"/>
              </a:rPr>
              <a:t>Στοχεύει στα κτίρια με τις χειρότερες επιδόσεις, καταργεί σταδιακά τους λέβητες ορυκτών καυσίμων έως το 2040</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30"/>
                <a:ea typeface="Calibri"/>
                <a:cs typeface="Calibri"/>
                <a:sym typeface="Calibri"/>
              </a:rPr>
              <a:t>Αντίκτυπος: Οι πολιτιστικοί χώροι ενδέχεται να χρειαστούν ανακαινίσεις. Υπάρχει διαθέσιμη χρηματοδότηση, αλλά μπορεί να είναι δύσκολη η πρόσβαση σε αυτήν.</a:t>
            </a:r>
          </a:p>
        </p:txBody>
      </p:sp>
      <p:sp>
        <p:nvSpPr>
          <p:cNvPr id="8" name="Google Shape;155;g34519fc2d75_0_8">
            <a:extLst>
              <a:ext uri="{FF2B5EF4-FFF2-40B4-BE49-F238E27FC236}">
                <a16:creationId xmlns:a16="http://schemas.microsoft.com/office/drawing/2014/main" id="{643DA2A5-9AA4-D5DA-2602-0B863EE8F684}"/>
              </a:ext>
            </a:extLst>
          </p:cNvPr>
          <p:cNvSpPr txBox="1"/>
          <p:nvPr/>
        </p:nvSpPr>
        <p:spPr>
          <a:xfrm>
            <a:off x="2353370" y="5932001"/>
            <a:ext cx="15583200" cy="769401"/>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4400" b="1" dirty="0">
                <a:solidFill>
                  <a:schemeClr val="tx1"/>
                </a:solidFill>
                <a:latin typeface="Calibri"/>
                <a:ea typeface="Calibri"/>
                <a:cs typeface="Calibri"/>
                <a:sym typeface="Calibri"/>
              </a:rPr>
              <a:t>Οδηγία για την ενεργειακή απόδοση των κτιρίων (EPBD)</a:t>
            </a:r>
          </a:p>
        </p:txBody>
      </p:sp>
    </p:spTree>
    <p:extLst>
      <p:ext uri="{BB962C8B-B14F-4D97-AF65-F5344CB8AC3E}">
        <p14:creationId xmlns:p14="http://schemas.microsoft.com/office/powerpoint/2010/main" val="12421042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6CE7231D-1765-6CA9-3356-B803D04E29FE}"/>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B7920F50-E494-2A4A-2079-FBF09D4E864A}"/>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ECC3535F-956D-E65D-95F1-3A4DEC296404}"/>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sz="1800"/>
              <a:t>33</a:t>
            </a:fld>
            <a:endParaRPr sz="1800"/>
          </a:p>
        </p:txBody>
      </p:sp>
      <p:sp>
        <p:nvSpPr>
          <p:cNvPr id="2" name="Google Shape;154;g34519fc2d75_0_8">
            <a:extLst>
              <a:ext uri="{FF2B5EF4-FFF2-40B4-BE49-F238E27FC236}">
                <a16:creationId xmlns:a16="http://schemas.microsoft.com/office/drawing/2014/main" id="{56446EDC-0F70-A453-0B48-2593F1FE312E}"/>
              </a:ext>
            </a:extLst>
          </p:cNvPr>
          <p:cNvSpPr txBox="1"/>
          <p:nvPr/>
        </p:nvSpPr>
        <p:spPr>
          <a:xfrm>
            <a:off x="1336525" y="2678131"/>
            <a:ext cx="15163800" cy="2769949"/>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30"/>
                <a:ea typeface="Calibri"/>
                <a:cs typeface="Calibri"/>
                <a:sym typeface="Calibri"/>
              </a:rPr>
              <a:t>Προωθεί τις ανανεώσιμες πηγές ενέργειας, την αυτοκατανάλωση και τις ενεργειακές κοινότητες</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30"/>
                <a:ea typeface="Calibri"/>
                <a:cs typeface="Calibri"/>
                <a:sym typeface="Calibri"/>
              </a:rPr>
              <a:t>Επιτρέπει την εγκατάσταση ανανεώσιμων πηγών ενέργειας (π.χ. ηλιακοί συλλέκτες)</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30"/>
                <a:ea typeface="Calibri"/>
                <a:cs typeface="Calibri"/>
                <a:sym typeface="Calibri"/>
              </a:rPr>
              <a:t>Αντίκτυπος: Τα θέατρα/χώροι εκδηλώσεων μπορούν να αυτοκαταναλώνουν, να λαμβάνουν επιδοτήσεις, να μειώνουν τον ενεργειακό τους αντίκτυπο</a:t>
            </a:r>
          </a:p>
        </p:txBody>
      </p:sp>
      <p:sp>
        <p:nvSpPr>
          <p:cNvPr id="3" name="Google Shape;155;g34519fc2d75_0_8">
            <a:extLst>
              <a:ext uri="{FF2B5EF4-FFF2-40B4-BE49-F238E27FC236}">
                <a16:creationId xmlns:a16="http://schemas.microsoft.com/office/drawing/2014/main" id="{2A33B25E-108C-157A-B4A5-A8854733C3B1}"/>
              </a:ext>
            </a:extLst>
          </p:cNvPr>
          <p:cNvSpPr txBox="1"/>
          <p:nvPr/>
        </p:nvSpPr>
        <p:spPr>
          <a:xfrm>
            <a:off x="2348450" y="1561564"/>
            <a:ext cx="15583200" cy="769401"/>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s-ES" sz="4400" b="1" dirty="0">
                <a:solidFill>
                  <a:schemeClr val="tx1"/>
                </a:solidFill>
                <a:latin typeface="Calibri"/>
                <a:ea typeface="Calibri"/>
                <a:cs typeface="Calibri"/>
                <a:sym typeface="Calibri"/>
              </a:rPr>
              <a:t>Οδηγία για τις </a:t>
            </a:r>
            <a:r>
              <a:rPr lang="es-ES" sz="4400" b="1" dirty="0" err="1">
                <a:solidFill>
                  <a:schemeClr val="tx1"/>
                </a:solidFill>
                <a:latin typeface="Calibri"/>
                <a:ea typeface="Calibri"/>
                <a:cs typeface="Calibri"/>
                <a:sym typeface="Calibri"/>
              </a:rPr>
              <a:t>ανανεώσιμες πηγές </a:t>
            </a:r>
            <a:r>
              <a:rPr lang="es-ES" sz="4400" b="1" dirty="0">
                <a:solidFill>
                  <a:schemeClr val="tx1"/>
                </a:solidFill>
                <a:latin typeface="Calibri"/>
                <a:ea typeface="Calibri"/>
                <a:cs typeface="Calibri"/>
                <a:sym typeface="Calibri"/>
              </a:rPr>
              <a:t>ενέργειας (RED II)</a:t>
            </a:r>
            <a:endParaRPr lang="en-US" sz="4400" b="1" dirty="0">
              <a:solidFill>
                <a:schemeClr val="tx1"/>
              </a:solidFill>
              <a:latin typeface="Calibri"/>
              <a:ea typeface="Calibri"/>
              <a:cs typeface="Calibri"/>
              <a:sym typeface="Calibri"/>
            </a:endParaRPr>
          </a:p>
        </p:txBody>
      </p:sp>
      <p:sp>
        <p:nvSpPr>
          <p:cNvPr id="5" name="Google Shape;143;g34519fc2d75_0_0">
            <a:extLst>
              <a:ext uri="{FF2B5EF4-FFF2-40B4-BE49-F238E27FC236}">
                <a16:creationId xmlns:a16="http://schemas.microsoft.com/office/drawing/2014/main" id="{58AFBFFC-30DC-D171-D7E8-8A021B9C9141}"/>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a:solidFill>
                <a:schemeClr val="dk1"/>
              </a:solidFill>
              <a:latin typeface="Calibri"/>
              <a:ea typeface="Calibri"/>
              <a:cs typeface="Calibri"/>
              <a:sym typeface="Calibri"/>
            </a:endParaRPr>
          </a:p>
        </p:txBody>
      </p:sp>
      <p:sp>
        <p:nvSpPr>
          <p:cNvPr id="6" name="Google Shape;154;g34519fc2d75_0_8">
            <a:extLst>
              <a:ext uri="{FF2B5EF4-FFF2-40B4-BE49-F238E27FC236}">
                <a16:creationId xmlns:a16="http://schemas.microsoft.com/office/drawing/2014/main" id="{0A3E47C5-E951-794B-A9DF-3597F0682C78}"/>
              </a:ext>
            </a:extLst>
          </p:cNvPr>
          <p:cNvSpPr txBox="1"/>
          <p:nvPr/>
        </p:nvSpPr>
        <p:spPr>
          <a:xfrm>
            <a:off x="1341445" y="7004324"/>
            <a:ext cx="15163800" cy="2769949"/>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30"/>
                <a:ea typeface="Calibri"/>
                <a:cs typeface="Calibri"/>
                <a:sym typeface="Calibri"/>
              </a:rPr>
              <a:t>Θέτει δεσμευτικούς στόχους για τη μείωση της κατανάλωσης ενέργειας</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30"/>
                <a:ea typeface="Calibri"/>
                <a:cs typeface="Calibri"/>
                <a:sym typeface="Calibri"/>
              </a:rPr>
              <a:t>Υποχρεωτική εξοικονόμηση ενέργειας, ενεργειακοί έλεγχοι για μεγάλους </a:t>
            </a:r>
            <a:r>
              <a:rPr lang="en-US" sz="2400" dirty="0" err="1">
                <a:solidFill>
                  <a:schemeClr val="dk1"/>
                </a:solidFill>
                <a:latin typeface="30"/>
                <a:ea typeface="Calibri"/>
                <a:cs typeface="Calibri"/>
                <a:sym typeface="Calibri"/>
              </a:rPr>
              <a:t>οργανισμούς</a:t>
            </a:r>
            <a:endParaRPr lang="en-US" sz="2400" dirty="0">
              <a:solidFill>
                <a:schemeClr val="dk1"/>
              </a:solidFill>
              <a:latin typeface="30"/>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30"/>
                <a:ea typeface="Calibri"/>
                <a:cs typeface="Calibri"/>
                <a:sym typeface="Calibri"/>
              </a:rPr>
              <a:t>Αντίκτυπος: Συνιστάται στους πολιτιστικούς χώρους να διενεργούν ενεργειακούς ελέγχους ανάλογα με τα εθνικά σχέδια</a:t>
            </a:r>
          </a:p>
        </p:txBody>
      </p:sp>
      <p:sp>
        <p:nvSpPr>
          <p:cNvPr id="8" name="Google Shape;155;g34519fc2d75_0_8">
            <a:extLst>
              <a:ext uri="{FF2B5EF4-FFF2-40B4-BE49-F238E27FC236}">
                <a16:creationId xmlns:a16="http://schemas.microsoft.com/office/drawing/2014/main" id="{70BED7E7-5A00-CADA-89EC-0D23875F56D4}"/>
              </a:ext>
            </a:extLst>
          </p:cNvPr>
          <p:cNvSpPr txBox="1"/>
          <p:nvPr/>
        </p:nvSpPr>
        <p:spPr>
          <a:xfrm>
            <a:off x="2353370" y="5932001"/>
            <a:ext cx="15583200" cy="769401"/>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4400" b="1" dirty="0">
                <a:solidFill>
                  <a:schemeClr val="tx1"/>
                </a:solidFill>
                <a:latin typeface="Calibri"/>
                <a:ea typeface="Calibri"/>
                <a:cs typeface="Calibri"/>
                <a:sym typeface="Calibri"/>
              </a:rPr>
              <a:t> Οδηγία για την ενεργειακή απόδοση (EED)</a:t>
            </a:r>
          </a:p>
        </p:txBody>
      </p:sp>
    </p:spTree>
    <p:extLst>
      <p:ext uri="{BB962C8B-B14F-4D97-AF65-F5344CB8AC3E}">
        <p14:creationId xmlns:p14="http://schemas.microsoft.com/office/powerpoint/2010/main" val="11047787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67713804-7D6A-3BEB-454B-F44D202ABC63}"/>
            </a:ext>
          </a:extLst>
        </p:cNvPr>
        <p:cNvGrpSpPr/>
        <p:nvPr/>
      </p:nvGrpSpPr>
      <p:grpSpPr>
        <a:xfrm>
          <a:off x="0" y="0"/>
          <a:ext cx="0" cy="0"/>
          <a:chOff x="0" y="0"/>
          <a:chExt cx="0" cy="0"/>
        </a:xfrm>
      </p:grpSpPr>
      <p:sp>
        <p:nvSpPr>
          <p:cNvPr id="5" name="Google Shape;143;g34519fc2d75_0_0">
            <a:extLst>
              <a:ext uri="{FF2B5EF4-FFF2-40B4-BE49-F238E27FC236}">
                <a16:creationId xmlns:a16="http://schemas.microsoft.com/office/drawing/2014/main" id="{6FB9C5CB-847F-B0D2-CE6C-26AA6BE45693}"/>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a:solidFill>
                <a:schemeClr val="dk1"/>
              </a:solidFill>
              <a:latin typeface="Calibri"/>
              <a:ea typeface="Calibri"/>
              <a:cs typeface="Calibri"/>
              <a:sym typeface="Calibri"/>
            </a:endParaRPr>
          </a:p>
        </p:txBody>
      </p:sp>
      <p:sp>
        <p:nvSpPr>
          <p:cNvPr id="142" name="Google Shape;142;g34519fc2d75_0_0">
            <a:extLst>
              <a:ext uri="{FF2B5EF4-FFF2-40B4-BE49-F238E27FC236}">
                <a16:creationId xmlns:a16="http://schemas.microsoft.com/office/drawing/2014/main" id="{F4E9ED9F-6F1F-48AC-ADBB-DD2E9C3F638A}"/>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3414D497-3AEC-7CD1-C0E2-28905B06186C}"/>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sz="1800"/>
              <a:t>34</a:t>
            </a:fld>
            <a:endParaRPr sz="1800"/>
          </a:p>
        </p:txBody>
      </p:sp>
      <p:sp>
        <p:nvSpPr>
          <p:cNvPr id="2" name="Google Shape;154;g34519fc2d75_0_8">
            <a:extLst>
              <a:ext uri="{FF2B5EF4-FFF2-40B4-BE49-F238E27FC236}">
                <a16:creationId xmlns:a16="http://schemas.microsoft.com/office/drawing/2014/main" id="{CAEA852A-DE1A-15EF-5B7E-E612A5B6FD8D}"/>
              </a:ext>
            </a:extLst>
          </p:cNvPr>
          <p:cNvSpPr txBox="1"/>
          <p:nvPr/>
        </p:nvSpPr>
        <p:spPr>
          <a:xfrm>
            <a:off x="1336525" y="2678131"/>
            <a:ext cx="15163800" cy="2215951"/>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30"/>
                <a:ea typeface="Calibri"/>
                <a:cs typeface="Calibri"/>
                <a:sym typeface="Calibri"/>
              </a:rPr>
              <a:t>Εξασφαλίζει ότι τα προϊόντα είναι βιώσιμα, ανθεκτικά και κυκλικά</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30"/>
                <a:ea typeface="Calibri"/>
                <a:cs typeface="Calibri"/>
                <a:sym typeface="Calibri"/>
              </a:rPr>
              <a:t>Περιλαμβάνει ψηφιακό διαβατήριο προϊόντος</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30"/>
                <a:ea typeface="Calibri"/>
                <a:cs typeface="Calibri"/>
                <a:sym typeface="Calibri"/>
              </a:rPr>
              <a:t>Αντίκτυπος: Τα πολιτιστικά αγαθά (κοστούμια, σκηνικά) πρέπει να πληρούν τα κριτήρια οικολογικού σχεδιασμού</a:t>
            </a:r>
          </a:p>
        </p:txBody>
      </p:sp>
      <p:sp>
        <p:nvSpPr>
          <p:cNvPr id="3" name="Google Shape;155;g34519fc2d75_0_8">
            <a:extLst>
              <a:ext uri="{FF2B5EF4-FFF2-40B4-BE49-F238E27FC236}">
                <a16:creationId xmlns:a16="http://schemas.microsoft.com/office/drawing/2014/main" id="{1C18D83F-FB9B-D3EB-E868-9231BA46ED2A}"/>
              </a:ext>
            </a:extLst>
          </p:cNvPr>
          <p:cNvSpPr txBox="1"/>
          <p:nvPr/>
        </p:nvSpPr>
        <p:spPr>
          <a:xfrm>
            <a:off x="2348450" y="1561564"/>
            <a:ext cx="15583200" cy="1446509"/>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4400" b="1" dirty="0">
                <a:solidFill>
                  <a:schemeClr val="tx1"/>
                </a:solidFill>
                <a:latin typeface="Calibri"/>
                <a:ea typeface="Calibri"/>
                <a:cs typeface="Calibri"/>
                <a:sym typeface="Calibri"/>
              </a:rPr>
              <a:t>Κανονισμός </a:t>
            </a:r>
            <a:r>
              <a:rPr lang="en-US" sz="4400" b="1" dirty="0" err="1">
                <a:solidFill>
                  <a:schemeClr val="tx1"/>
                </a:solidFill>
                <a:latin typeface="Calibri"/>
                <a:ea typeface="Calibri"/>
                <a:cs typeface="Calibri"/>
                <a:sym typeface="Calibri"/>
              </a:rPr>
              <a:t>οικολογικού σχεδιασμού </a:t>
            </a:r>
            <a:r>
              <a:rPr lang="en-US" sz="4400" b="1" dirty="0">
                <a:solidFill>
                  <a:schemeClr val="tx1"/>
                </a:solidFill>
                <a:latin typeface="Calibri"/>
                <a:ea typeface="Calibri"/>
                <a:cs typeface="Calibri"/>
                <a:sym typeface="Calibri"/>
              </a:rPr>
              <a:t>για βιώσιμα προϊόντα (ERSP</a:t>
            </a:r>
            <a:r>
              <a:rPr lang="es-ES" sz="4400" b="1" dirty="0">
                <a:solidFill>
                  <a:schemeClr val="tx1"/>
                </a:solidFill>
                <a:latin typeface="Calibri"/>
                <a:ea typeface="Calibri"/>
                <a:cs typeface="Calibri"/>
                <a:sym typeface="Calibri"/>
              </a:rPr>
              <a:t>)</a:t>
            </a:r>
            <a:endParaRPr lang="en-US" sz="4400" b="1" dirty="0">
              <a:solidFill>
                <a:schemeClr val="tx1"/>
              </a:solidFill>
              <a:latin typeface="Calibri"/>
              <a:ea typeface="Calibri"/>
              <a:cs typeface="Calibri"/>
              <a:sym typeface="Calibri"/>
            </a:endParaRPr>
          </a:p>
        </p:txBody>
      </p:sp>
      <p:sp>
        <p:nvSpPr>
          <p:cNvPr id="6" name="Google Shape;154;g34519fc2d75_0_8">
            <a:extLst>
              <a:ext uri="{FF2B5EF4-FFF2-40B4-BE49-F238E27FC236}">
                <a16:creationId xmlns:a16="http://schemas.microsoft.com/office/drawing/2014/main" id="{49693FDD-4F04-A4FA-B8CA-75CA33A72666}"/>
              </a:ext>
            </a:extLst>
          </p:cNvPr>
          <p:cNvSpPr txBox="1"/>
          <p:nvPr/>
        </p:nvSpPr>
        <p:spPr>
          <a:xfrm>
            <a:off x="1341445" y="7004324"/>
            <a:ext cx="15163800" cy="2215951"/>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30"/>
                <a:ea typeface="Calibri"/>
                <a:cs typeface="Calibri"/>
                <a:sym typeface="Calibri"/>
              </a:rPr>
              <a:t>Καθορίζει απαιτήσεις ενεργειακής απόδοσης για προϊόντα φωτισμού</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30"/>
                <a:ea typeface="Calibri"/>
                <a:cs typeface="Calibri"/>
                <a:sym typeface="Calibri"/>
              </a:rPr>
              <a:t>Ο φωτισμός σκηνής/στούντιο συχνά εξαιρείται</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30"/>
                <a:ea typeface="Calibri"/>
                <a:cs typeface="Calibri"/>
                <a:sym typeface="Calibri"/>
              </a:rPr>
              <a:t>Αντίκτυπος: </a:t>
            </a:r>
            <a:r>
              <a:rPr lang="en-US" sz="2400" dirty="0" err="1">
                <a:solidFill>
                  <a:schemeClr val="dk1"/>
                </a:solidFill>
                <a:latin typeface="30"/>
                <a:ea typeface="Calibri"/>
                <a:cs typeface="Calibri"/>
                <a:sym typeface="Calibri"/>
              </a:rPr>
              <a:t>Οι οργανισμοί </a:t>
            </a:r>
            <a:r>
              <a:rPr lang="en-US" sz="2400" dirty="0">
                <a:solidFill>
                  <a:schemeClr val="dk1"/>
                </a:solidFill>
                <a:latin typeface="30"/>
                <a:ea typeface="Calibri"/>
                <a:cs typeface="Calibri"/>
                <a:sym typeface="Calibri"/>
              </a:rPr>
              <a:t>πρέπει να εξισορροπούν τις καλλιτεχνικές ανάγκες με την αποδοτικότητα</a:t>
            </a:r>
          </a:p>
        </p:txBody>
      </p:sp>
      <p:sp>
        <p:nvSpPr>
          <p:cNvPr id="8" name="Google Shape;155;g34519fc2d75_0_8">
            <a:extLst>
              <a:ext uri="{FF2B5EF4-FFF2-40B4-BE49-F238E27FC236}">
                <a16:creationId xmlns:a16="http://schemas.microsoft.com/office/drawing/2014/main" id="{EE512AA9-A1E4-9B82-0322-7569959ED362}"/>
              </a:ext>
            </a:extLst>
          </p:cNvPr>
          <p:cNvSpPr txBox="1"/>
          <p:nvPr/>
        </p:nvSpPr>
        <p:spPr>
          <a:xfrm>
            <a:off x="2353370" y="5932001"/>
            <a:ext cx="15583200" cy="769401"/>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4400" b="1" dirty="0">
                <a:solidFill>
                  <a:schemeClr val="tx1"/>
                </a:solidFill>
                <a:latin typeface="Calibri"/>
                <a:ea typeface="Calibri"/>
                <a:cs typeface="Calibri"/>
                <a:sym typeface="Calibri"/>
              </a:rPr>
              <a:t> Κανονισμός </a:t>
            </a:r>
            <a:r>
              <a:rPr lang="en-US" sz="4400" b="1" dirty="0" err="1">
                <a:solidFill>
                  <a:schemeClr val="tx1"/>
                </a:solidFill>
                <a:latin typeface="Calibri"/>
                <a:ea typeface="Calibri"/>
                <a:cs typeface="Calibri"/>
                <a:sym typeface="Calibri"/>
              </a:rPr>
              <a:t>οικολογικού σχεδιασμού </a:t>
            </a:r>
            <a:r>
              <a:rPr lang="en-US" sz="4400" b="1" dirty="0">
                <a:solidFill>
                  <a:schemeClr val="tx1"/>
                </a:solidFill>
                <a:latin typeface="Calibri"/>
                <a:ea typeface="Calibri"/>
                <a:cs typeface="Calibri"/>
                <a:sym typeface="Calibri"/>
              </a:rPr>
              <a:t>για πηγές φωτισμού</a:t>
            </a:r>
          </a:p>
        </p:txBody>
      </p:sp>
    </p:spTree>
    <p:extLst>
      <p:ext uri="{BB962C8B-B14F-4D97-AF65-F5344CB8AC3E}">
        <p14:creationId xmlns:p14="http://schemas.microsoft.com/office/powerpoint/2010/main" val="12998634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750B2C8B-1A30-CC00-A0C1-94AD847BCAE4}"/>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42074162-2182-D44D-7A1B-EEC9B7764418}"/>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57E9581B-66EF-E670-C378-7FD947520ED6}"/>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sz="1800"/>
              <a:t>35</a:t>
            </a:fld>
            <a:endParaRPr sz="1800"/>
          </a:p>
        </p:txBody>
      </p:sp>
      <p:sp>
        <p:nvSpPr>
          <p:cNvPr id="2" name="Google Shape;154;g34519fc2d75_0_8">
            <a:extLst>
              <a:ext uri="{FF2B5EF4-FFF2-40B4-BE49-F238E27FC236}">
                <a16:creationId xmlns:a16="http://schemas.microsoft.com/office/drawing/2014/main" id="{322571AA-5C06-D8DE-47E4-48FC0BA06C90}"/>
              </a:ext>
            </a:extLst>
          </p:cNvPr>
          <p:cNvSpPr txBox="1"/>
          <p:nvPr/>
        </p:nvSpPr>
        <p:spPr>
          <a:xfrm>
            <a:off x="1336525" y="2678131"/>
            <a:ext cx="15163800" cy="2215951"/>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30"/>
                <a:ea typeface="Calibri"/>
                <a:cs typeface="Calibri"/>
                <a:sym typeface="Calibri"/>
              </a:rPr>
              <a:t>Καθορίζει την ιεράρχηση των αποβλήτων: πρόληψη, επαναχρησιμοποίηση, ανακύκλωση, διάθεση</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30"/>
                <a:ea typeface="Calibri"/>
                <a:cs typeface="Calibri"/>
                <a:sym typeface="Calibri"/>
              </a:rPr>
              <a:t>Καθορίζει τις ευθύνες, συμπεριλαμβανομένης της διευρυμένης ευθύνης του παραγωγού</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30"/>
                <a:ea typeface="Calibri"/>
                <a:cs typeface="Calibri"/>
                <a:sym typeface="Calibri"/>
              </a:rPr>
              <a:t>Αντίκτυπος: Ενθάρρυνση της επαναχρησιμοποίησης και της ανακύκλωσης σε σκηνικά, κοστούμια, παραγωγή</a:t>
            </a:r>
          </a:p>
        </p:txBody>
      </p:sp>
      <p:sp>
        <p:nvSpPr>
          <p:cNvPr id="3" name="Google Shape;155;g34519fc2d75_0_8">
            <a:extLst>
              <a:ext uri="{FF2B5EF4-FFF2-40B4-BE49-F238E27FC236}">
                <a16:creationId xmlns:a16="http://schemas.microsoft.com/office/drawing/2014/main" id="{10C1F229-C2C7-BA16-89F6-0F8592487D3B}"/>
              </a:ext>
            </a:extLst>
          </p:cNvPr>
          <p:cNvSpPr txBox="1"/>
          <p:nvPr/>
        </p:nvSpPr>
        <p:spPr>
          <a:xfrm>
            <a:off x="2348450" y="1561564"/>
            <a:ext cx="15583200" cy="769401"/>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4400" b="1" dirty="0">
                <a:solidFill>
                  <a:schemeClr val="tx1"/>
                </a:solidFill>
                <a:latin typeface="Calibri"/>
                <a:ea typeface="Calibri"/>
                <a:cs typeface="Calibri"/>
                <a:sym typeface="Calibri"/>
              </a:rPr>
              <a:t>Οδηγία-πλαίσιο για τα απόβλητα</a:t>
            </a:r>
          </a:p>
        </p:txBody>
      </p:sp>
      <p:sp>
        <p:nvSpPr>
          <p:cNvPr id="5" name="Google Shape;143;g34519fc2d75_0_0">
            <a:extLst>
              <a:ext uri="{FF2B5EF4-FFF2-40B4-BE49-F238E27FC236}">
                <a16:creationId xmlns:a16="http://schemas.microsoft.com/office/drawing/2014/main" id="{B01F0857-C8A3-CB89-8811-74B27A001E04}"/>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a:solidFill>
                <a:schemeClr val="dk1"/>
              </a:solidFill>
              <a:latin typeface="Calibri"/>
              <a:ea typeface="Calibri"/>
              <a:cs typeface="Calibri"/>
              <a:sym typeface="Calibri"/>
            </a:endParaRPr>
          </a:p>
        </p:txBody>
      </p:sp>
      <p:sp>
        <p:nvSpPr>
          <p:cNvPr id="6" name="Google Shape;154;g34519fc2d75_0_8">
            <a:extLst>
              <a:ext uri="{FF2B5EF4-FFF2-40B4-BE49-F238E27FC236}">
                <a16:creationId xmlns:a16="http://schemas.microsoft.com/office/drawing/2014/main" id="{20A3A219-2118-80E2-3DD5-C18D7A227EE8}"/>
              </a:ext>
            </a:extLst>
          </p:cNvPr>
          <p:cNvSpPr txBox="1"/>
          <p:nvPr/>
        </p:nvSpPr>
        <p:spPr>
          <a:xfrm>
            <a:off x="1341445" y="7004324"/>
            <a:ext cx="15163800" cy="2769949"/>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30"/>
                <a:ea typeface="Calibri"/>
                <a:cs typeface="Calibri"/>
                <a:sym typeface="Calibri"/>
              </a:rPr>
              <a:t>Απαγορεύει ή περιορίζει ορισμένα πλαστικά μίας χρήσης</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30"/>
                <a:ea typeface="Calibri"/>
                <a:cs typeface="Calibri"/>
                <a:sym typeface="Calibri"/>
              </a:rPr>
              <a:t>Απαιτεί εναλλακτικά υλικά, επισήμανση, μείωση των αποβλήτων</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30"/>
                <a:ea typeface="Calibri"/>
                <a:cs typeface="Calibri"/>
                <a:sym typeface="Calibri"/>
              </a:rPr>
              <a:t>Αντίκτυπος: Οι διοργανωτές εκδηλώσεων πρέπει να καταργήσουν τα πλαστικά μίας χρήσης από την τροφοδοσία και τις συσκευασίες</a:t>
            </a:r>
          </a:p>
        </p:txBody>
      </p:sp>
      <p:sp>
        <p:nvSpPr>
          <p:cNvPr id="8" name="Google Shape;155;g34519fc2d75_0_8">
            <a:extLst>
              <a:ext uri="{FF2B5EF4-FFF2-40B4-BE49-F238E27FC236}">
                <a16:creationId xmlns:a16="http://schemas.microsoft.com/office/drawing/2014/main" id="{F0CADAE3-6F1F-C3F2-F8EA-1D3361908B8D}"/>
              </a:ext>
            </a:extLst>
          </p:cNvPr>
          <p:cNvSpPr txBox="1"/>
          <p:nvPr/>
        </p:nvSpPr>
        <p:spPr>
          <a:xfrm>
            <a:off x="2353370" y="5932001"/>
            <a:ext cx="15583200" cy="769401"/>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4400" b="1" dirty="0">
                <a:solidFill>
                  <a:schemeClr val="tx1"/>
                </a:solidFill>
                <a:latin typeface="Calibri"/>
                <a:ea typeface="Calibri"/>
                <a:cs typeface="Calibri"/>
                <a:sym typeface="Calibri"/>
              </a:rPr>
              <a:t> Οδηγία για τα πλαστικά μίας χρήσης</a:t>
            </a:r>
          </a:p>
        </p:txBody>
      </p:sp>
    </p:spTree>
    <p:extLst>
      <p:ext uri="{BB962C8B-B14F-4D97-AF65-F5344CB8AC3E}">
        <p14:creationId xmlns:p14="http://schemas.microsoft.com/office/powerpoint/2010/main" val="278858020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C826BE16-5F38-A6A5-FDD8-132D71574AD6}"/>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0128A766-B10C-4D24-F812-5381B151DE11}"/>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D1819425-D955-E742-190C-40775EE82FB4}"/>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sz="1800"/>
              <a:t>36</a:t>
            </a:fld>
            <a:endParaRPr sz="1800"/>
          </a:p>
        </p:txBody>
      </p:sp>
      <p:sp>
        <p:nvSpPr>
          <p:cNvPr id="2" name="Google Shape;154;g34519fc2d75_0_8">
            <a:extLst>
              <a:ext uri="{FF2B5EF4-FFF2-40B4-BE49-F238E27FC236}">
                <a16:creationId xmlns:a16="http://schemas.microsoft.com/office/drawing/2014/main" id="{6538EBF8-34F2-4045-8322-439EDCB9293B}"/>
              </a:ext>
            </a:extLst>
          </p:cNvPr>
          <p:cNvSpPr txBox="1"/>
          <p:nvPr/>
        </p:nvSpPr>
        <p:spPr>
          <a:xfrm>
            <a:off x="1336525" y="2678131"/>
            <a:ext cx="15163800" cy="2215951"/>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30"/>
                <a:ea typeface="Calibri"/>
                <a:cs typeface="Calibri"/>
                <a:sym typeface="Calibri"/>
              </a:rPr>
              <a:t>Καλύπτει το σχεδιασμό, τη συλλογή, την ανακύκλωση και το ψηφιακό διαβατήριο για τις μπαταρίες</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30"/>
                <a:ea typeface="Calibri"/>
                <a:cs typeface="Calibri"/>
                <a:sym typeface="Calibri"/>
              </a:rPr>
              <a:t>Απαιτεί πληροφορίες σχετικά με το ανακυκλωμένο περιεχόμενο, την ανθεκτικότητα, την ιχνηλασιμότητα</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30"/>
                <a:ea typeface="Calibri"/>
                <a:cs typeface="Calibri"/>
                <a:sym typeface="Calibri"/>
              </a:rPr>
              <a:t>Αντίκτυπος: Υπεύθυνη διαχείριση των μπαταριών στον εξοπλισμό</a:t>
            </a:r>
          </a:p>
        </p:txBody>
      </p:sp>
      <p:sp>
        <p:nvSpPr>
          <p:cNvPr id="3" name="Google Shape;155;g34519fc2d75_0_8">
            <a:extLst>
              <a:ext uri="{FF2B5EF4-FFF2-40B4-BE49-F238E27FC236}">
                <a16:creationId xmlns:a16="http://schemas.microsoft.com/office/drawing/2014/main" id="{5F2303E8-83AC-D01D-493C-9A69D44A3C53}"/>
              </a:ext>
            </a:extLst>
          </p:cNvPr>
          <p:cNvSpPr txBox="1"/>
          <p:nvPr/>
        </p:nvSpPr>
        <p:spPr>
          <a:xfrm>
            <a:off x="2348450" y="1561564"/>
            <a:ext cx="15583200" cy="1446509"/>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4400" b="1" dirty="0">
                <a:solidFill>
                  <a:schemeClr val="tx1"/>
                </a:solidFill>
                <a:latin typeface="Calibri"/>
                <a:ea typeface="Calibri"/>
                <a:cs typeface="Calibri"/>
                <a:sym typeface="Calibri"/>
              </a:rPr>
              <a:t>Κανονισμός για τις μπαταρίες και τις χρησιμοποιημένες μπαταρίες</a:t>
            </a:r>
          </a:p>
        </p:txBody>
      </p:sp>
      <p:sp>
        <p:nvSpPr>
          <p:cNvPr id="5" name="Google Shape;143;g34519fc2d75_0_0">
            <a:extLst>
              <a:ext uri="{FF2B5EF4-FFF2-40B4-BE49-F238E27FC236}">
                <a16:creationId xmlns:a16="http://schemas.microsoft.com/office/drawing/2014/main" id="{6BF9B285-7DB6-D92D-55D9-1C817B6865AB}"/>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a:solidFill>
                <a:schemeClr val="dk1"/>
              </a:solidFill>
              <a:latin typeface="Calibri"/>
              <a:ea typeface="Calibri"/>
              <a:cs typeface="Calibri"/>
              <a:sym typeface="Calibri"/>
            </a:endParaRPr>
          </a:p>
        </p:txBody>
      </p:sp>
      <p:sp>
        <p:nvSpPr>
          <p:cNvPr id="6" name="Google Shape;154;g34519fc2d75_0_8">
            <a:extLst>
              <a:ext uri="{FF2B5EF4-FFF2-40B4-BE49-F238E27FC236}">
                <a16:creationId xmlns:a16="http://schemas.microsoft.com/office/drawing/2014/main" id="{066327BE-6917-F6BA-A9DD-A630951F9212}"/>
              </a:ext>
            </a:extLst>
          </p:cNvPr>
          <p:cNvSpPr txBox="1"/>
          <p:nvPr/>
        </p:nvSpPr>
        <p:spPr>
          <a:xfrm>
            <a:off x="1341445" y="7004324"/>
            <a:ext cx="15163800" cy="2215951"/>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30"/>
                <a:ea typeface="Calibri"/>
                <a:cs typeface="Calibri"/>
                <a:sym typeface="Calibri"/>
              </a:rPr>
              <a:t>Περιορίζει τη χρήση επικίνδυνων ουσιών σε ηλεκτρονικό εξοπλισμό</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30"/>
                <a:ea typeface="Calibri"/>
                <a:cs typeface="Calibri"/>
                <a:sym typeface="Calibri"/>
              </a:rPr>
              <a:t>Περιλαμβάνει μόλυβδο, υδράργυρο, κάδμιο κ.λπ.</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30"/>
                <a:ea typeface="Calibri"/>
                <a:cs typeface="Calibri"/>
                <a:sym typeface="Calibri"/>
              </a:rPr>
              <a:t>Επίδραση: Οι πολιτιστικοί οργανισμοί πρέπει να διασφαλίζουν τη συμμόρφωση του εξοπλισμού</a:t>
            </a:r>
          </a:p>
        </p:txBody>
      </p:sp>
      <p:sp>
        <p:nvSpPr>
          <p:cNvPr id="8" name="Google Shape;155;g34519fc2d75_0_8">
            <a:extLst>
              <a:ext uri="{FF2B5EF4-FFF2-40B4-BE49-F238E27FC236}">
                <a16:creationId xmlns:a16="http://schemas.microsoft.com/office/drawing/2014/main" id="{802548F6-A3D7-6E31-E56A-C40A69645C2F}"/>
              </a:ext>
            </a:extLst>
          </p:cNvPr>
          <p:cNvSpPr txBox="1"/>
          <p:nvPr/>
        </p:nvSpPr>
        <p:spPr>
          <a:xfrm>
            <a:off x="2353370" y="5932001"/>
            <a:ext cx="15583200" cy="769401"/>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4400" b="1" dirty="0">
                <a:solidFill>
                  <a:schemeClr val="tx1"/>
                </a:solidFill>
                <a:latin typeface="Calibri"/>
                <a:ea typeface="Calibri"/>
                <a:cs typeface="Calibri"/>
                <a:sym typeface="Calibri"/>
              </a:rPr>
              <a:t> Περιορισμός επικίνδυνων ουσιών (RoHS)</a:t>
            </a:r>
          </a:p>
        </p:txBody>
      </p:sp>
    </p:spTree>
    <p:extLst>
      <p:ext uri="{BB962C8B-B14F-4D97-AF65-F5344CB8AC3E}">
        <p14:creationId xmlns:p14="http://schemas.microsoft.com/office/powerpoint/2010/main" val="126103964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F6BA7695-2ABE-832B-25F7-2FB701DAF3A2}"/>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91CD0D66-8376-3C04-2669-8E089AA881E9}"/>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1DD78691-316F-4900-6F4F-1E3587760ABC}"/>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sz="1800"/>
              <a:t>37</a:t>
            </a:fld>
            <a:endParaRPr sz="1800"/>
          </a:p>
        </p:txBody>
      </p:sp>
      <p:sp>
        <p:nvSpPr>
          <p:cNvPr id="2" name="Google Shape;154;g34519fc2d75_0_8">
            <a:extLst>
              <a:ext uri="{FF2B5EF4-FFF2-40B4-BE49-F238E27FC236}">
                <a16:creationId xmlns:a16="http://schemas.microsoft.com/office/drawing/2014/main" id="{55DB1AA7-8759-B64C-64C6-AEFB5DF5D2CD}"/>
              </a:ext>
            </a:extLst>
          </p:cNvPr>
          <p:cNvSpPr txBox="1"/>
          <p:nvPr/>
        </p:nvSpPr>
        <p:spPr>
          <a:xfrm>
            <a:off x="1336525" y="2678131"/>
            <a:ext cx="15163800" cy="2769949"/>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30"/>
                <a:ea typeface="Calibri"/>
                <a:cs typeface="Calibri"/>
                <a:sym typeface="Calibri"/>
              </a:rPr>
              <a:t>Ρυθμίζει τα τέλη κυκλοφορίας για βαρέα οχήματα</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30"/>
                <a:ea typeface="Calibri"/>
                <a:cs typeface="Calibri"/>
                <a:sym typeface="Calibri"/>
              </a:rPr>
              <a:t>Τέλη με βάση τις εκπομπές CO₂, τη ρύπανση</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30"/>
                <a:ea typeface="Calibri"/>
                <a:cs typeface="Calibri"/>
                <a:sym typeface="Calibri"/>
              </a:rPr>
              <a:t>Αντίκτυπος: Οι ταξιδιωτικές εταιρείες ενδέχεται να αντιμετωπίσουν υψηλότερο κόστος, ενώ τα καθαρότερα οχήματα μπορούν να μειώσουν τα τέλη</a:t>
            </a:r>
          </a:p>
        </p:txBody>
      </p:sp>
      <p:sp>
        <p:nvSpPr>
          <p:cNvPr id="3" name="Google Shape;155;g34519fc2d75_0_8">
            <a:extLst>
              <a:ext uri="{FF2B5EF4-FFF2-40B4-BE49-F238E27FC236}">
                <a16:creationId xmlns:a16="http://schemas.microsoft.com/office/drawing/2014/main" id="{3D92F53C-16B7-CFBE-D298-E39F223A131F}"/>
              </a:ext>
            </a:extLst>
          </p:cNvPr>
          <p:cNvSpPr txBox="1"/>
          <p:nvPr/>
        </p:nvSpPr>
        <p:spPr>
          <a:xfrm>
            <a:off x="2348450" y="1561564"/>
            <a:ext cx="15583200" cy="769401"/>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4400" b="1" dirty="0">
                <a:solidFill>
                  <a:schemeClr val="tx1"/>
                </a:solidFill>
                <a:latin typeface="Calibri"/>
                <a:ea typeface="Calibri"/>
                <a:cs typeface="Calibri"/>
                <a:sym typeface="Calibri"/>
              </a:rPr>
              <a:t>Οδηγία </a:t>
            </a:r>
            <a:r>
              <a:rPr lang="en-US" sz="4400" b="1" dirty="0" err="1">
                <a:solidFill>
                  <a:schemeClr val="tx1"/>
                </a:solidFill>
                <a:latin typeface="Calibri"/>
                <a:ea typeface="Calibri"/>
                <a:cs typeface="Calibri"/>
                <a:sym typeface="Calibri"/>
              </a:rPr>
              <a:t>Eurovignette</a:t>
            </a:r>
          </a:p>
        </p:txBody>
      </p:sp>
      <p:sp>
        <p:nvSpPr>
          <p:cNvPr id="5" name="Google Shape;143;g34519fc2d75_0_0">
            <a:extLst>
              <a:ext uri="{FF2B5EF4-FFF2-40B4-BE49-F238E27FC236}">
                <a16:creationId xmlns:a16="http://schemas.microsoft.com/office/drawing/2014/main" id="{D5970042-EEA4-9162-08FC-E2DE3D40609E}"/>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a:solidFill>
                <a:schemeClr val="dk1"/>
              </a:solidFill>
              <a:latin typeface="Calibri"/>
              <a:ea typeface="Calibri"/>
              <a:cs typeface="Calibri"/>
              <a:sym typeface="Calibri"/>
            </a:endParaRPr>
          </a:p>
        </p:txBody>
      </p:sp>
      <p:sp>
        <p:nvSpPr>
          <p:cNvPr id="6" name="Google Shape;154;g34519fc2d75_0_8">
            <a:extLst>
              <a:ext uri="{FF2B5EF4-FFF2-40B4-BE49-F238E27FC236}">
                <a16:creationId xmlns:a16="http://schemas.microsoft.com/office/drawing/2014/main" id="{7DFB8BF6-3E9C-974B-AA98-0CCD83ACEE49}"/>
              </a:ext>
            </a:extLst>
          </p:cNvPr>
          <p:cNvSpPr txBox="1"/>
          <p:nvPr/>
        </p:nvSpPr>
        <p:spPr>
          <a:xfrm>
            <a:off x="1341445" y="7004324"/>
            <a:ext cx="15163800" cy="2215951"/>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30"/>
                <a:ea typeface="Calibri"/>
                <a:cs typeface="Calibri"/>
                <a:sym typeface="Calibri"/>
              </a:rPr>
              <a:t>Σύστημα τιμολόγησης του άνθρακα για κτίρια και οδικές μεταφορές από το 2027</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30"/>
                <a:ea typeface="Calibri"/>
                <a:cs typeface="Calibri"/>
                <a:sym typeface="Calibri"/>
              </a:rPr>
              <a:t>Οι προμηθευτές καυσίμων αγοράζουν δικαιώματα εκπομπών, αυξάνοντας το κόστος των ορυκτών καυσίμων</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30"/>
                <a:ea typeface="Calibri"/>
                <a:cs typeface="Calibri"/>
                <a:sym typeface="Calibri"/>
              </a:rPr>
              <a:t>Αντίκτυπος: Ο πολιτιστικός τομέας ενδέχεται να αντιμετωπίσει υψηλότερο κόστος ενέργειας και μεταφορών</a:t>
            </a:r>
          </a:p>
        </p:txBody>
      </p:sp>
      <p:sp>
        <p:nvSpPr>
          <p:cNvPr id="8" name="Google Shape;155;g34519fc2d75_0_8">
            <a:extLst>
              <a:ext uri="{FF2B5EF4-FFF2-40B4-BE49-F238E27FC236}">
                <a16:creationId xmlns:a16="http://schemas.microsoft.com/office/drawing/2014/main" id="{05A5A34E-15AE-5E00-611D-EFE3FC1C8054}"/>
              </a:ext>
            </a:extLst>
          </p:cNvPr>
          <p:cNvSpPr txBox="1"/>
          <p:nvPr/>
        </p:nvSpPr>
        <p:spPr>
          <a:xfrm>
            <a:off x="2353370" y="5932001"/>
            <a:ext cx="15583200" cy="769401"/>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4400" b="1" dirty="0">
                <a:solidFill>
                  <a:schemeClr val="tx1"/>
                </a:solidFill>
                <a:latin typeface="Calibri"/>
                <a:ea typeface="Calibri"/>
                <a:cs typeface="Calibri"/>
                <a:sym typeface="Calibri"/>
              </a:rPr>
              <a:t> Σύστημα εμπορίας δικαιωμάτων εκπομπών της ΕΕ 2 (EU ETS 2)</a:t>
            </a:r>
          </a:p>
        </p:txBody>
      </p:sp>
    </p:spTree>
    <p:extLst>
      <p:ext uri="{BB962C8B-B14F-4D97-AF65-F5344CB8AC3E}">
        <p14:creationId xmlns:p14="http://schemas.microsoft.com/office/powerpoint/2010/main" val="77344350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72770921-3ECE-5C2B-2211-66AD7617192F}"/>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7F30975D-D528-39E9-46D8-BD922A59EE6C}"/>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D2868E80-DCC8-86FB-0B29-077E9BF79C3E}"/>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sz="1800"/>
              <a:t>38</a:t>
            </a:fld>
            <a:endParaRPr sz="1800"/>
          </a:p>
        </p:txBody>
      </p:sp>
      <p:sp>
        <p:nvSpPr>
          <p:cNvPr id="2" name="Google Shape;154;g34519fc2d75_0_8">
            <a:extLst>
              <a:ext uri="{FF2B5EF4-FFF2-40B4-BE49-F238E27FC236}">
                <a16:creationId xmlns:a16="http://schemas.microsoft.com/office/drawing/2014/main" id="{8A3DA362-E60B-847B-3939-BC1AEC7394E9}"/>
              </a:ext>
            </a:extLst>
          </p:cNvPr>
          <p:cNvSpPr txBox="1"/>
          <p:nvPr/>
        </p:nvSpPr>
        <p:spPr>
          <a:xfrm>
            <a:off x="1336525" y="2678131"/>
            <a:ext cx="15163800" cy="2215951"/>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30"/>
                <a:ea typeface="Calibri"/>
                <a:cs typeface="Calibri"/>
                <a:sym typeface="Calibri"/>
              </a:rPr>
              <a:t>Οι κανόνες ανακύκλωσης μπορεί να είναι δύσκολο να τηρηθούν σε μικρές χώρες</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30"/>
                <a:ea typeface="Calibri"/>
                <a:cs typeface="Calibri"/>
                <a:sym typeface="Calibri"/>
              </a:rPr>
              <a:t>Ορισμένα υλικά θεάτρου δεν μπορούν να ανακυκλωθούν τοπικά</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30"/>
                <a:ea typeface="Calibri"/>
                <a:cs typeface="Calibri"/>
                <a:sym typeface="Calibri"/>
              </a:rPr>
              <a:t>Οι περιορισμοί στην εξαγωγή αποβλήτων περιορίζουν τις επιλογές συμμόρφωσης</a:t>
            </a:r>
          </a:p>
        </p:txBody>
      </p:sp>
      <p:sp>
        <p:nvSpPr>
          <p:cNvPr id="3" name="Google Shape;155;g34519fc2d75_0_8">
            <a:extLst>
              <a:ext uri="{FF2B5EF4-FFF2-40B4-BE49-F238E27FC236}">
                <a16:creationId xmlns:a16="http://schemas.microsoft.com/office/drawing/2014/main" id="{D0957D0A-6B96-9651-1072-B3CD430898D2}"/>
              </a:ext>
            </a:extLst>
          </p:cNvPr>
          <p:cNvSpPr txBox="1"/>
          <p:nvPr/>
        </p:nvSpPr>
        <p:spPr>
          <a:xfrm>
            <a:off x="2348450" y="1561564"/>
            <a:ext cx="15583200" cy="769401"/>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4400" b="1" dirty="0">
                <a:solidFill>
                  <a:schemeClr val="tx1"/>
                </a:solidFill>
                <a:latin typeface="Calibri"/>
                <a:ea typeface="Calibri"/>
                <a:cs typeface="Calibri"/>
                <a:sym typeface="Calibri"/>
              </a:rPr>
              <a:t>Ειδική σημείωση: Μικρές χώρες</a:t>
            </a:r>
          </a:p>
        </p:txBody>
      </p:sp>
      <p:sp>
        <p:nvSpPr>
          <p:cNvPr id="5" name="Google Shape;143;g34519fc2d75_0_0">
            <a:extLst>
              <a:ext uri="{FF2B5EF4-FFF2-40B4-BE49-F238E27FC236}">
                <a16:creationId xmlns:a16="http://schemas.microsoft.com/office/drawing/2014/main" id="{317FA11A-18BD-7FB8-B861-AD88264060F7}"/>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a:solidFill>
                <a:schemeClr val="dk1"/>
              </a:solidFill>
              <a:latin typeface="Calibri"/>
              <a:ea typeface="Calibri"/>
              <a:cs typeface="Calibri"/>
              <a:sym typeface="Calibri"/>
            </a:endParaRPr>
          </a:p>
        </p:txBody>
      </p:sp>
      <p:sp>
        <p:nvSpPr>
          <p:cNvPr id="6" name="Google Shape;154;g34519fc2d75_0_8">
            <a:extLst>
              <a:ext uri="{FF2B5EF4-FFF2-40B4-BE49-F238E27FC236}">
                <a16:creationId xmlns:a16="http://schemas.microsoft.com/office/drawing/2014/main" id="{D8696576-5A3C-C2BC-9914-3AD83DE21D5F}"/>
              </a:ext>
            </a:extLst>
          </p:cNvPr>
          <p:cNvSpPr txBox="1"/>
          <p:nvPr/>
        </p:nvSpPr>
        <p:spPr>
          <a:xfrm>
            <a:off x="1341445" y="7004324"/>
            <a:ext cx="15163800" cy="2215951"/>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30"/>
                <a:ea typeface="Calibri"/>
                <a:cs typeface="Calibri"/>
                <a:sym typeface="Calibri"/>
              </a:rPr>
              <a:t>Σχέδιο τιμολόγησης άνθρακα για κτίρια και οδικές μεταφορές από το 2027</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30"/>
                <a:ea typeface="Calibri"/>
                <a:cs typeface="Calibri"/>
                <a:sym typeface="Calibri"/>
              </a:rPr>
              <a:t>Οι προμηθευτές καυσίμων αγοράζουν δικαιώματα εκπομπών, αυξάνοντας το κόστος των ορυκτών καυσίμων</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30"/>
                <a:ea typeface="Calibri"/>
                <a:cs typeface="Calibri"/>
                <a:sym typeface="Calibri"/>
              </a:rPr>
              <a:t>Επίδραση: Ο πολιτιστικός τομέας ενδέχεται να αντιμετωπίσει υψηλότερο κόστος ενέργειας και μεταφορών</a:t>
            </a:r>
          </a:p>
        </p:txBody>
      </p:sp>
      <p:sp>
        <p:nvSpPr>
          <p:cNvPr id="8" name="Google Shape;155;g34519fc2d75_0_8">
            <a:extLst>
              <a:ext uri="{FF2B5EF4-FFF2-40B4-BE49-F238E27FC236}">
                <a16:creationId xmlns:a16="http://schemas.microsoft.com/office/drawing/2014/main" id="{DD50D1AC-4B35-32F0-AA51-FEBA13A630FF}"/>
              </a:ext>
            </a:extLst>
          </p:cNvPr>
          <p:cNvSpPr txBox="1"/>
          <p:nvPr/>
        </p:nvSpPr>
        <p:spPr>
          <a:xfrm>
            <a:off x="2353370" y="5932001"/>
            <a:ext cx="15583200" cy="769401"/>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4400" b="1" dirty="0">
                <a:solidFill>
                  <a:schemeClr val="tx1"/>
                </a:solidFill>
                <a:latin typeface="Calibri"/>
                <a:ea typeface="Calibri"/>
                <a:cs typeface="Calibri"/>
                <a:sym typeface="Calibri"/>
              </a:rPr>
              <a:t> Σύστημα εμπορίας δικαιωμάτων εκπομπών της ΕΕ 2 (EU ETS 2)</a:t>
            </a:r>
          </a:p>
        </p:txBody>
      </p:sp>
    </p:spTree>
    <p:extLst>
      <p:ext uri="{BB962C8B-B14F-4D97-AF65-F5344CB8AC3E}">
        <p14:creationId xmlns:p14="http://schemas.microsoft.com/office/powerpoint/2010/main" val="43953103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A2C37407-38A5-BC7A-4E9E-E1722BA00975}"/>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642C7743-8021-6B8C-BE57-4AA04DB9E3D7}"/>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A8178D39-144F-B3B0-6C8B-521F4B188A7D}"/>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39</a:t>
            </a:fld>
            <a:endParaRPr/>
          </a:p>
        </p:txBody>
      </p:sp>
      <p:sp>
        <p:nvSpPr>
          <p:cNvPr id="2" name="Google Shape;154;g34519fc2d75_0_8">
            <a:extLst>
              <a:ext uri="{FF2B5EF4-FFF2-40B4-BE49-F238E27FC236}">
                <a16:creationId xmlns:a16="http://schemas.microsoft.com/office/drawing/2014/main" id="{80983F82-C170-F86C-D894-A553D4A9FD83}"/>
              </a:ext>
            </a:extLst>
          </p:cNvPr>
          <p:cNvSpPr txBox="1"/>
          <p:nvPr/>
        </p:nvSpPr>
        <p:spPr>
          <a:xfrm>
            <a:off x="1336525" y="2678131"/>
            <a:ext cx="15163800" cy="6863377"/>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n-US" sz="3000" b="1" dirty="0">
                <a:solidFill>
                  <a:schemeClr val="dk1"/>
                </a:solidFill>
                <a:latin typeface="30"/>
                <a:ea typeface="Calibri"/>
                <a:cs typeface="Calibri"/>
                <a:sym typeface="Calibri"/>
              </a:rPr>
              <a:t>Παγκόσμια Πρωτοβουλία για την Υποβολή Εκθέσεων (GRI)</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Τι είναι; </a:t>
            </a:r>
            <a:r>
              <a:rPr lang="en-US" sz="3000" dirty="0">
                <a:solidFill>
                  <a:schemeClr val="dk1"/>
                </a:solidFill>
                <a:latin typeface="30"/>
                <a:ea typeface="Calibri"/>
                <a:cs typeface="Calibri"/>
                <a:sym typeface="Calibri"/>
              </a:rPr>
              <a:t>Πλαίσιο για τη διαφανή υποβολή εκθέσεων βιωσιμότητας</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Σκοπός: </a:t>
            </a:r>
            <a:r>
              <a:rPr lang="en-US" sz="3000" dirty="0">
                <a:solidFill>
                  <a:schemeClr val="dk1"/>
                </a:solidFill>
                <a:latin typeface="30"/>
                <a:ea typeface="Calibri"/>
                <a:cs typeface="Calibri"/>
                <a:sym typeface="Calibri"/>
              </a:rPr>
              <a:t>Λογοδοσία για τις οικονομικές, περιβαλλοντικές και κοινωνικές επιπτώσεις</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Εφαρμογή: </a:t>
            </a:r>
            <a:r>
              <a:rPr lang="en-US" sz="3000" dirty="0">
                <a:solidFill>
                  <a:schemeClr val="dk1"/>
                </a:solidFill>
                <a:latin typeface="30"/>
                <a:ea typeface="Calibri"/>
                <a:cs typeface="Calibri"/>
                <a:sym typeface="Calibri"/>
              </a:rPr>
              <a:t>Αναφορά των επιπτώσεων φεστιβάλ, θεάτρων και εταιρειών</a:t>
            </a:r>
          </a:p>
          <a:p>
            <a:pPr marL="63500" lvl="0" algn="just">
              <a:lnSpc>
                <a:spcPct val="150000"/>
              </a:lnSpc>
              <a:spcBef>
                <a:spcPts val="1200"/>
              </a:spcBef>
              <a:buClr>
                <a:srgbClr val="04A6C2"/>
              </a:buClr>
              <a:buSzPts val="2500"/>
            </a:pPr>
            <a:r>
              <a:rPr lang="en-US" sz="3000" b="1" dirty="0">
                <a:solidFill>
                  <a:schemeClr val="dk1"/>
                </a:solidFill>
                <a:latin typeface="30"/>
                <a:ea typeface="Calibri"/>
                <a:cs typeface="Calibri"/>
                <a:sym typeface="Calibri"/>
              </a:rPr>
              <a:t>ISO 14001</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Τι είναι; </a:t>
            </a:r>
            <a:r>
              <a:rPr lang="en-US" sz="3000" dirty="0">
                <a:solidFill>
                  <a:schemeClr val="dk1"/>
                </a:solidFill>
                <a:latin typeface="30"/>
                <a:ea typeface="Calibri"/>
                <a:cs typeface="Calibri"/>
                <a:sym typeface="Calibri"/>
              </a:rPr>
              <a:t>Πρότυπο συστήματος περιβαλλοντικής διαχείρισης</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Σκοπός: </a:t>
            </a:r>
            <a:r>
              <a:rPr lang="en-US" sz="3000" dirty="0" err="1">
                <a:solidFill>
                  <a:schemeClr val="dk1"/>
                </a:solidFill>
                <a:latin typeface="30"/>
                <a:ea typeface="Calibri"/>
                <a:cs typeface="Calibri"/>
                <a:sym typeface="Calibri"/>
              </a:rPr>
              <a:t>Συστηματοποίηση </a:t>
            </a:r>
            <a:r>
              <a:rPr lang="en-US" sz="3000" dirty="0">
                <a:solidFill>
                  <a:schemeClr val="dk1"/>
                </a:solidFill>
                <a:latin typeface="30"/>
                <a:ea typeface="Calibri"/>
                <a:cs typeface="Calibri"/>
                <a:sym typeface="Calibri"/>
              </a:rPr>
              <a:t>της περιβαλλοντικής διαχείρισης</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Εφαρμογή: </a:t>
            </a:r>
            <a:r>
              <a:rPr lang="en-US" sz="3000" dirty="0">
                <a:solidFill>
                  <a:schemeClr val="dk1"/>
                </a:solidFill>
                <a:latin typeface="30"/>
                <a:ea typeface="Calibri"/>
                <a:cs typeface="Calibri"/>
                <a:sym typeface="Calibri"/>
              </a:rPr>
              <a:t>Διαχείριση περιβαλλοντικών πρακτικών σε πολιτιστικούς χώρους</a:t>
            </a:r>
          </a:p>
        </p:txBody>
      </p:sp>
      <p:sp>
        <p:nvSpPr>
          <p:cNvPr id="3" name="Google Shape;155;g34519fc2d75_0_8">
            <a:extLst>
              <a:ext uri="{FF2B5EF4-FFF2-40B4-BE49-F238E27FC236}">
                <a16:creationId xmlns:a16="http://schemas.microsoft.com/office/drawing/2014/main" id="{362FED0D-89B2-7B4D-BD9E-E019D22417ED}"/>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Διεθνή πρότυπα</a:t>
            </a:r>
          </a:p>
        </p:txBody>
      </p:sp>
      <p:sp>
        <p:nvSpPr>
          <p:cNvPr id="5" name="Google Shape;143;g34519fc2d75_0_0">
            <a:extLst>
              <a:ext uri="{FF2B5EF4-FFF2-40B4-BE49-F238E27FC236}">
                <a16:creationId xmlns:a16="http://schemas.microsoft.com/office/drawing/2014/main" id="{D2264FB5-F786-7919-CBD4-BBF8AF15F180}"/>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1283549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AE9F200A-AD45-F211-7371-5E5BACD65668}"/>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A9AE5CAD-1249-76DD-331F-C07CC38848C5}"/>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 name="Google Shape;143;g34519fc2d75_0_0">
            <a:extLst>
              <a:ext uri="{FF2B5EF4-FFF2-40B4-BE49-F238E27FC236}">
                <a16:creationId xmlns:a16="http://schemas.microsoft.com/office/drawing/2014/main" id="{AD13501F-E497-3865-5345-E8042A3BD906}"/>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4" name="Google Shape;144;g34519fc2d75_0_0">
            <a:extLst>
              <a:ext uri="{FF2B5EF4-FFF2-40B4-BE49-F238E27FC236}">
                <a16:creationId xmlns:a16="http://schemas.microsoft.com/office/drawing/2014/main" id="{D1824592-BC9E-BD9F-D84E-4CCA60995A41}"/>
              </a:ext>
            </a:extLst>
          </p:cNvPr>
          <p:cNvSpPr txBox="1"/>
          <p:nvPr/>
        </p:nvSpPr>
        <p:spPr>
          <a:xfrm>
            <a:off x="4328050" y="1121700"/>
            <a:ext cx="10164000" cy="86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Font typeface="Arial"/>
              <a:buNone/>
            </a:pPr>
            <a:r>
              <a:rPr lang="en-GB" sz="5000" b="1" dirty="0">
                <a:solidFill>
                  <a:schemeClr val="dk1"/>
                </a:solidFill>
                <a:latin typeface="Calibri"/>
                <a:ea typeface="Calibri"/>
                <a:cs typeface="Calibri"/>
                <a:sym typeface="Calibri"/>
              </a:rPr>
              <a:t>Βασικές αρχές της αειφορίας</a:t>
            </a:r>
            <a:endParaRPr sz="5000" dirty="0">
              <a:solidFill>
                <a:schemeClr val="dk1"/>
              </a:solidFill>
              <a:latin typeface="Calibri"/>
              <a:ea typeface="Calibri"/>
              <a:cs typeface="Calibri"/>
              <a:sym typeface="Calibri"/>
            </a:endParaRPr>
          </a:p>
        </p:txBody>
      </p:sp>
      <p:sp>
        <p:nvSpPr>
          <p:cNvPr id="145" name="Google Shape;145;g34519fc2d75_0_0">
            <a:extLst>
              <a:ext uri="{FF2B5EF4-FFF2-40B4-BE49-F238E27FC236}">
                <a16:creationId xmlns:a16="http://schemas.microsoft.com/office/drawing/2014/main" id="{24826681-68AA-FD5E-134F-440A6FAFD9EA}"/>
              </a:ext>
            </a:extLst>
          </p:cNvPr>
          <p:cNvSpPr txBox="1"/>
          <p:nvPr/>
        </p:nvSpPr>
        <p:spPr>
          <a:xfrm>
            <a:off x="1176775" y="2355200"/>
            <a:ext cx="16306800" cy="8494593"/>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GB" sz="2800" b="1" dirty="0" err="1">
                <a:solidFill>
                  <a:schemeClr val="dk1"/>
                </a:solidFill>
                <a:latin typeface="Calibri"/>
                <a:ea typeface="Calibri"/>
                <a:cs typeface="Calibri"/>
                <a:sym typeface="Calibri"/>
              </a:rPr>
              <a:t>Βιώσιμη</a:t>
            </a:r>
            <a:r>
              <a:rPr lang="en-GB" sz="2800" b="1" dirty="0">
                <a:solidFill>
                  <a:schemeClr val="dk1"/>
                </a:solidFill>
                <a:latin typeface="Calibri"/>
                <a:ea typeface="Calibri"/>
                <a:cs typeface="Calibri"/>
                <a:sym typeface="Calibri"/>
              </a:rPr>
              <a:t> α</a:t>
            </a:r>
            <a:r>
              <a:rPr lang="en-GB" sz="2800" b="1" dirty="0" err="1">
                <a:solidFill>
                  <a:schemeClr val="dk1"/>
                </a:solidFill>
                <a:latin typeface="Calibri"/>
                <a:ea typeface="Calibri"/>
                <a:cs typeface="Calibri"/>
                <a:sym typeface="Calibri"/>
              </a:rPr>
              <a:t>νά</a:t>
            </a:r>
            <a:r>
              <a:rPr lang="en-GB" sz="2800" b="1" dirty="0">
                <a:solidFill>
                  <a:schemeClr val="dk1"/>
                </a:solidFill>
                <a:latin typeface="Calibri"/>
                <a:ea typeface="Calibri"/>
                <a:cs typeface="Calibri"/>
                <a:sym typeface="Calibri"/>
              </a:rPr>
              <a:t>πτυξη</a:t>
            </a:r>
            <a:r>
              <a:rPr lang="el-GR" sz="2800" b="1" dirty="0">
                <a:solidFill>
                  <a:schemeClr val="dk1"/>
                </a:solidFill>
                <a:latin typeface="Calibri"/>
                <a:ea typeface="Calibri"/>
                <a:cs typeface="Calibri"/>
                <a:sym typeface="Calibri"/>
              </a:rPr>
              <a:t>:</a:t>
            </a:r>
            <a:r>
              <a:rPr lang="en-GB" sz="2800" dirty="0">
                <a:solidFill>
                  <a:schemeClr val="dk1"/>
                </a:solidFill>
                <a:latin typeface="Calibri"/>
                <a:ea typeface="Calibri"/>
                <a:cs typeface="Calibri"/>
                <a:sym typeface="Calibri"/>
              </a:rPr>
              <a:t> </a:t>
            </a:r>
            <a:r>
              <a:rPr lang="en-US" sz="2800" dirty="0">
                <a:solidFill>
                  <a:schemeClr val="dk1"/>
                </a:solidFill>
                <a:latin typeface="Calibri"/>
                <a:ea typeface="Calibri"/>
                <a:cs typeface="Calibri"/>
                <a:sym typeface="Calibri"/>
              </a:rPr>
              <a:t>Ανάπτυξη που ικανοποιεί τις ανάγκες του παρόντος χωρίς να θέτει σε κίνδυνο τη δυνατότητα των μελλοντικών γενεών να ικανοποιήσουν τις δικές τους ανάγκες. </a:t>
            </a:r>
          </a:p>
          <a:p>
            <a:pPr marL="63500" marR="0" lvl="0" algn="just" rtl="0">
              <a:lnSpc>
                <a:spcPct val="150000"/>
              </a:lnSpc>
              <a:spcBef>
                <a:spcPts val="1200"/>
              </a:spcBef>
              <a:spcAft>
                <a:spcPts val="0"/>
              </a:spcAft>
              <a:buClr>
                <a:srgbClr val="04A6C2"/>
              </a:buClr>
              <a:buSzPts val="2500"/>
            </a:pPr>
            <a:r>
              <a:rPr lang="en-US" sz="2800" dirty="0">
                <a:solidFill>
                  <a:schemeClr val="dk1"/>
                </a:solidFill>
                <a:latin typeface="Calibri"/>
                <a:ea typeface="Calibri"/>
                <a:cs typeface="Calibri"/>
                <a:sym typeface="Calibri"/>
              </a:rPr>
              <a:t>Η προσέγγιση αυτή υπογραμμίζει τη σημασία της εξισορρόπησης της χρήσης των φυσικών πόρων με τις ανθρώπινες ανάγκες, στο πλαίσιο της διαγενεακής δικαιοσύνης.</a:t>
            </a:r>
          </a:p>
          <a:p>
            <a:pPr marL="622300" lvl="0" indent="-558800" algn="just">
              <a:lnSpc>
                <a:spcPct val="150000"/>
              </a:lnSpc>
              <a:spcBef>
                <a:spcPts val="1200"/>
              </a:spcBef>
              <a:buClr>
                <a:srgbClr val="04A6C2"/>
              </a:buClr>
              <a:buSzPts val="2500"/>
              <a:buFont typeface="Noto Sans Symbols"/>
              <a:buChar char="⮚"/>
            </a:pPr>
            <a:r>
              <a:rPr lang="en-US" sz="2800" b="1" dirty="0">
                <a:solidFill>
                  <a:schemeClr val="dk1"/>
                </a:solidFill>
                <a:latin typeface="Calibri"/>
                <a:ea typeface="Calibri"/>
                <a:cs typeface="Calibri"/>
                <a:sym typeface="Calibri"/>
              </a:rPr>
              <a:t>Η βιωσιμότητα επιδιώκει: </a:t>
            </a:r>
            <a:endParaRPr lang="el-GR" sz="2800" b="1" dirty="0">
              <a:solidFill>
                <a:schemeClr val="dk1"/>
              </a:solidFill>
              <a:latin typeface="Calibri"/>
              <a:ea typeface="Calibri"/>
              <a:cs typeface="Calibri"/>
              <a:sym typeface="Calibri"/>
            </a:endParaRPr>
          </a:p>
          <a:p>
            <a:pPr marL="63500" lvl="0" algn="just">
              <a:lnSpc>
                <a:spcPct val="150000"/>
              </a:lnSpc>
              <a:spcBef>
                <a:spcPts val="1200"/>
              </a:spcBef>
              <a:buClr>
                <a:srgbClr val="04A6C2"/>
              </a:buClr>
              <a:buSzPts val="2500"/>
            </a:pPr>
            <a:r>
              <a:rPr lang="el-GR" sz="2800" dirty="0">
                <a:solidFill>
                  <a:schemeClr val="dk1"/>
                </a:solidFill>
                <a:latin typeface="Calibri"/>
                <a:ea typeface="Calibri"/>
                <a:cs typeface="Calibri"/>
                <a:sym typeface="Calibri"/>
              </a:rPr>
              <a:t>		</a:t>
            </a:r>
            <a:r>
              <a:rPr lang="en-US" sz="2800" dirty="0">
                <a:solidFill>
                  <a:schemeClr val="dk1"/>
                </a:solidFill>
                <a:latin typeface="Calibri"/>
                <a:ea typeface="Calibri"/>
                <a:cs typeface="Calibri"/>
                <a:sym typeface="Calibri"/>
              </a:rPr>
              <a:t>(α) </a:t>
            </a:r>
            <a:r>
              <a:rPr lang="en-US" sz="2800" dirty="0" err="1">
                <a:solidFill>
                  <a:schemeClr val="dk1"/>
                </a:solidFill>
                <a:latin typeface="Calibri"/>
                <a:ea typeface="Calibri"/>
                <a:cs typeface="Calibri"/>
                <a:sym typeface="Calibri"/>
              </a:rPr>
              <a:t>την</a:t>
            </a:r>
            <a:r>
              <a:rPr lang="en-US" sz="2800" dirty="0">
                <a:solidFill>
                  <a:schemeClr val="dk1"/>
                </a:solidFill>
                <a:latin typeface="Calibri"/>
                <a:ea typeface="Calibri"/>
                <a:cs typeface="Calibri"/>
                <a:sym typeface="Calibri"/>
              </a:rPr>
              <a:t> </a:t>
            </a:r>
            <a:r>
              <a:rPr lang="en-US" sz="2800" dirty="0" err="1">
                <a:solidFill>
                  <a:schemeClr val="dk1"/>
                </a:solidFill>
                <a:latin typeface="Calibri"/>
                <a:ea typeface="Calibri"/>
                <a:cs typeface="Calibri"/>
                <a:sym typeface="Calibri"/>
              </a:rPr>
              <a:t>εν</a:t>
            </a:r>
            <a:r>
              <a:rPr lang="en-US" sz="2800" dirty="0">
                <a:solidFill>
                  <a:schemeClr val="dk1"/>
                </a:solidFill>
                <a:latin typeface="Calibri"/>
                <a:ea typeface="Calibri"/>
                <a:cs typeface="Calibri"/>
                <a:sym typeface="Calibri"/>
              </a:rPr>
              <a:t>αρμόνιση της οικονομικής ανάπτυξης, </a:t>
            </a:r>
            <a:r>
              <a:rPr lang="el-GR" sz="2800" dirty="0">
                <a:solidFill>
                  <a:schemeClr val="dk1"/>
                </a:solidFill>
                <a:latin typeface="Calibri"/>
                <a:ea typeface="Calibri"/>
                <a:cs typeface="Calibri"/>
                <a:sym typeface="Calibri"/>
              </a:rPr>
              <a:t>		</a:t>
            </a:r>
            <a:r>
              <a:rPr lang="en-US" sz="2800" dirty="0">
                <a:solidFill>
                  <a:schemeClr val="dk1"/>
                </a:solidFill>
                <a:latin typeface="Calibri"/>
                <a:ea typeface="Calibri"/>
                <a:cs typeface="Calibri"/>
                <a:sym typeface="Calibri"/>
              </a:rPr>
              <a:t>(β) την προστασία του περιβάλλοντος, </a:t>
            </a:r>
            <a:endParaRPr lang="el-GR" sz="2800" dirty="0">
              <a:solidFill>
                <a:schemeClr val="dk1"/>
              </a:solidFill>
              <a:latin typeface="Calibri"/>
              <a:ea typeface="Calibri"/>
              <a:cs typeface="Calibri"/>
              <a:sym typeface="Calibri"/>
            </a:endParaRPr>
          </a:p>
          <a:p>
            <a:pPr marL="63500" lvl="0" algn="just">
              <a:lnSpc>
                <a:spcPct val="150000"/>
              </a:lnSpc>
              <a:spcBef>
                <a:spcPts val="1200"/>
              </a:spcBef>
              <a:buClr>
                <a:srgbClr val="04A6C2"/>
              </a:buClr>
              <a:buSzPts val="2500"/>
            </a:pPr>
            <a:r>
              <a:rPr lang="el-GR" sz="2800" dirty="0">
                <a:solidFill>
                  <a:schemeClr val="dk1"/>
                </a:solidFill>
                <a:latin typeface="Calibri"/>
                <a:ea typeface="Calibri"/>
                <a:cs typeface="Calibri"/>
                <a:sym typeface="Calibri"/>
              </a:rPr>
              <a:t>						</a:t>
            </a:r>
            <a:r>
              <a:rPr lang="en-US" sz="2800" dirty="0">
                <a:solidFill>
                  <a:schemeClr val="dk1"/>
                </a:solidFill>
                <a:latin typeface="Calibri"/>
                <a:ea typeface="Calibri"/>
                <a:cs typeface="Calibri"/>
                <a:sym typeface="Calibri"/>
              </a:rPr>
              <a:t>(γ) την προώθηση της κοινωνικής ευημερίας.</a:t>
            </a:r>
          </a:p>
          <a:p>
            <a:pPr marL="622300" lvl="0" indent="-558800" algn="just">
              <a:lnSpc>
                <a:spcPct val="150000"/>
              </a:lnSpc>
              <a:spcBef>
                <a:spcPts val="1200"/>
              </a:spcBef>
              <a:buClr>
                <a:srgbClr val="04A6C2"/>
              </a:buClr>
              <a:buSzPts val="2500"/>
              <a:buFont typeface="Noto Sans Symbols"/>
              <a:buChar char="⮚"/>
            </a:pPr>
            <a:r>
              <a:rPr lang="en-US" sz="2800" b="1" dirty="0">
                <a:solidFill>
                  <a:schemeClr val="dk1"/>
                </a:solidFill>
                <a:latin typeface="Calibri"/>
                <a:ea typeface="Calibri"/>
                <a:cs typeface="Calibri"/>
                <a:sym typeface="Calibri"/>
              </a:rPr>
              <a:t>Η βιώσιμη ανάπτυξη περιλαμβάνει: </a:t>
            </a:r>
            <a:endParaRPr lang="el-GR" sz="2800" b="1" dirty="0">
              <a:solidFill>
                <a:schemeClr val="dk1"/>
              </a:solidFill>
              <a:latin typeface="Calibri"/>
              <a:ea typeface="Calibri"/>
              <a:cs typeface="Calibri"/>
              <a:sym typeface="Calibri"/>
            </a:endParaRPr>
          </a:p>
          <a:p>
            <a:pPr marL="63500" lvl="0" algn="just">
              <a:lnSpc>
                <a:spcPct val="150000"/>
              </a:lnSpc>
              <a:spcBef>
                <a:spcPts val="1200"/>
              </a:spcBef>
              <a:buClr>
                <a:srgbClr val="04A6C2"/>
              </a:buClr>
              <a:buSzPts val="2500"/>
            </a:pPr>
            <a:r>
              <a:rPr lang="el-GR" sz="2800" b="1" dirty="0">
                <a:solidFill>
                  <a:schemeClr val="dk1"/>
                </a:solidFill>
                <a:latin typeface="Calibri"/>
                <a:ea typeface="Calibri"/>
                <a:cs typeface="Calibri"/>
                <a:sym typeface="Calibri"/>
              </a:rPr>
              <a:t>		</a:t>
            </a:r>
            <a:r>
              <a:rPr lang="en-US" sz="2800" dirty="0">
                <a:solidFill>
                  <a:schemeClr val="dk1"/>
                </a:solidFill>
                <a:latin typeface="Calibri"/>
                <a:ea typeface="Calibri"/>
                <a:cs typeface="Calibri"/>
                <a:sym typeface="Calibri"/>
              </a:rPr>
              <a:t>(α) Διαγενεακή ισότητα, </a:t>
            </a:r>
            <a:r>
              <a:rPr lang="el-GR" sz="2800" dirty="0">
                <a:solidFill>
                  <a:schemeClr val="dk1"/>
                </a:solidFill>
                <a:latin typeface="Calibri"/>
                <a:ea typeface="Calibri"/>
                <a:cs typeface="Calibri"/>
                <a:sym typeface="Calibri"/>
              </a:rPr>
              <a:t>			</a:t>
            </a:r>
            <a:r>
              <a:rPr lang="en-US" sz="2800" dirty="0">
                <a:solidFill>
                  <a:schemeClr val="dk1"/>
                </a:solidFill>
                <a:latin typeface="Calibri"/>
                <a:ea typeface="Calibri"/>
                <a:cs typeface="Calibri"/>
                <a:sym typeface="Calibri"/>
              </a:rPr>
              <a:t>(β) </a:t>
            </a:r>
            <a:r>
              <a:rPr lang="en-US" sz="2800" dirty="0" err="1">
                <a:solidFill>
                  <a:schemeClr val="dk1"/>
                </a:solidFill>
                <a:latin typeface="Calibri"/>
                <a:ea typeface="Calibri"/>
                <a:cs typeface="Calibri"/>
                <a:sym typeface="Calibri"/>
              </a:rPr>
              <a:t>Ενσωμάτωση</a:t>
            </a:r>
            <a:r>
              <a:rPr lang="en-US" sz="2800" dirty="0">
                <a:solidFill>
                  <a:schemeClr val="dk1"/>
                </a:solidFill>
                <a:latin typeface="Calibri"/>
                <a:ea typeface="Calibri"/>
                <a:cs typeface="Calibri"/>
                <a:sym typeface="Calibri"/>
              </a:rPr>
              <a:t> </a:t>
            </a:r>
            <a:r>
              <a:rPr lang="el-GR" sz="2800" dirty="0">
                <a:solidFill>
                  <a:schemeClr val="dk1"/>
                </a:solidFill>
                <a:latin typeface="Calibri"/>
                <a:ea typeface="Calibri"/>
                <a:cs typeface="Calibri"/>
                <a:sym typeface="Calibri"/>
              </a:rPr>
              <a:t>των διαφορετικών </a:t>
            </a:r>
            <a:r>
              <a:rPr lang="en-US" sz="2800" dirty="0" err="1">
                <a:solidFill>
                  <a:schemeClr val="dk1"/>
                </a:solidFill>
                <a:latin typeface="Calibri"/>
                <a:ea typeface="Calibri"/>
                <a:cs typeface="Calibri"/>
                <a:sym typeface="Calibri"/>
              </a:rPr>
              <a:t>δι</a:t>
            </a:r>
            <a:r>
              <a:rPr lang="en-US" sz="2800" dirty="0">
                <a:solidFill>
                  <a:schemeClr val="dk1"/>
                </a:solidFill>
                <a:latin typeface="Calibri"/>
                <a:ea typeface="Calibri"/>
                <a:cs typeface="Calibri"/>
                <a:sym typeface="Calibri"/>
              </a:rPr>
              <a:t>αστάσεων, </a:t>
            </a:r>
            <a:endParaRPr lang="el-GR" sz="2800" dirty="0">
              <a:solidFill>
                <a:schemeClr val="dk1"/>
              </a:solidFill>
              <a:latin typeface="Calibri"/>
              <a:ea typeface="Calibri"/>
              <a:cs typeface="Calibri"/>
              <a:sym typeface="Calibri"/>
            </a:endParaRPr>
          </a:p>
          <a:p>
            <a:pPr marL="63500" lvl="0" algn="just">
              <a:lnSpc>
                <a:spcPct val="150000"/>
              </a:lnSpc>
              <a:spcBef>
                <a:spcPts val="1200"/>
              </a:spcBef>
              <a:buClr>
                <a:srgbClr val="04A6C2"/>
              </a:buClr>
              <a:buSzPts val="2500"/>
            </a:pPr>
            <a:r>
              <a:rPr lang="el-GR" sz="2800" dirty="0">
                <a:solidFill>
                  <a:schemeClr val="dk1"/>
                </a:solidFill>
                <a:latin typeface="Calibri"/>
                <a:ea typeface="Calibri"/>
                <a:cs typeface="Calibri"/>
                <a:sym typeface="Calibri"/>
              </a:rPr>
              <a:t>		</a:t>
            </a:r>
            <a:r>
              <a:rPr lang="en-US" sz="2800" dirty="0">
                <a:solidFill>
                  <a:schemeClr val="dk1"/>
                </a:solidFill>
                <a:latin typeface="Calibri"/>
                <a:ea typeface="Calibri"/>
                <a:cs typeface="Calibri"/>
                <a:sym typeface="Calibri"/>
              </a:rPr>
              <a:t>			(γ) Προσοχή και ευθύνη.</a:t>
            </a:r>
            <a:endParaRPr lang="en-US" sz="24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2400" b="1" dirty="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84AA059F-A7CA-0760-1D95-9868321F6456}"/>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4</a:t>
            </a:fld>
            <a:endParaRPr/>
          </a:p>
        </p:txBody>
      </p:sp>
    </p:spTree>
    <p:extLst>
      <p:ext uri="{BB962C8B-B14F-4D97-AF65-F5344CB8AC3E}">
        <p14:creationId xmlns:p14="http://schemas.microsoft.com/office/powerpoint/2010/main" val="185081869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72C48F46-1DB7-7C00-2E4A-380E5782E2FD}"/>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73B2AE72-ACCA-7F1C-2395-6EC46D0F4895}"/>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985B4EE1-26FB-5AC5-E322-982AF7045F25}"/>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40</a:t>
            </a:fld>
            <a:endParaRPr/>
          </a:p>
        </p:txBody>
      </p:sp>
      <p:sp>
        <p:nvSpPr>
          <p:cNvPr id="2" name="Google Shape;154;g34519fc2d75_0_8">
            <a:extLst>
              <a:ext uri="{FF2B5EF4-FFF2-40B4-BE49-F238E27FC236}">
                <a16:creationId xmlns:a16="http://schemas.microsoft.com/office/drawing/2014/main" id="{D3A9603E-2C8A-13C3-EB12-9399442FA58B}"/>
              </a:ext>
            </a:extLst>
          </p:cNvPr>
          <p:cNvSpPr txBox="1"/>
          <p:nvPr/>
        </p:nvSpPr>
        <p:spPr>
          <a:xfrm>
            <a:off x="1336525" y="2678131"/>
            <a:ext cx="15163800" cy="6863377"/>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n-US" sz="3000" b="1" dirty="0">
                <a:solidFill>
                  <a:schemeClr val="dk1"/>
                </a:solidFill>
                <a:latin typeface="30"/>
                <a:ea typeface="Calibri"/>
                <a:cs typeface="Calibri"/>
                <a:sym typeface="Calibri"/>
              </a:rPr>
              <a:t>ISO 20121</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Τι είναι; </a:t>
            </a:r>
            <a:r>
              <a:rPr lang="en-US" sz="3000" dirty="0">
                <a:solidFill>
                  <a:schemeClr val="dk1"/>
                </a:solidFill>
                <a:latin typeface="30"/>
                <a:ea typeface="Calibri"/>
                <a:cs typeface="Calibri"/>
                <a:sym typeface="Calibri"/>
              </a:rPr>
              <a:t>Σύστημα βιώσιμης διαχείρισης εκδηλώσεων</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Σκοπός: </a:t>
            </a:r>
            <a:r>
              <a:rPr lang="en-US" sz="3000" dirty="0">
                <a:solidFill>
                  <a:schemeClr val="dk1"/>
                </a:solidFill>
                <a:latin typeface="30"/>
                <a:ea typeface="Calibri"/>
                <a:cs typeface="Calibri"/>
                <a:sym typeface="Calibri"/>
              </a:rPr>
              <a:t>Διασφάλιση της περιβαλλοντικής και κοινωνικής ευθύνης των εκδηλώσεων</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Εφαρμογή: </a:t>
            </a:r>
            <a:r>
              <a:rPr lang="en-US" sz="3000" dirty="0" err="1">
                <a:solidFill>
                  <a:schemeClr val="dk1"/>
                </a:solidFill>
                <a:latin typeface="30"/>
                <a:ea typeface="Calibri"/>
                <a:cs typeface="Calibri"/>
                <a:sym typeface="Calibri"/>
              </a:rPr>
              <a:t>Διοργάνωση </a:t>
            </a:r>
            <a:r>
              <a:rPr lang="en-US" sz="3000" dirty="0">
                <a:solidFill>
                  <a:schemeClr val="dk1"/>
                </a:solidFill>
                <a:latin typeface="30"/>
                <a:ea typeface="Calibri"/>
                <a:cs typeface="Calibri"/>
                <a:sym typeface="Calibri"/>
              </a:rPr>
              <a:t>βιώσιμων φεστιβάλ και παραστάσεων</a:t>
            </a:r>
          </a:p>
          <a:p>
            <a:pPr marL="63500" marR="0" lvl="0" algn="just" rtl="0">
              <a:lnSpc>
                <a:spcPct val="150000"/>
              </a:lnSpc>
              <a:spcBef>
                <a:spcPts val="1200"/>
              </a:spcBef>
              <a:spcAft>
                <a:spcPts val="0"/>
              </a:spcAft>
              <a:buClr>
                <a:srgbClr val="04A6C2"/>
              </a:buClr>
              <a:buSzPts val="2500"/>
            </a:pPr>
            <a:r>
              <a:rPr lang="en-US" sz="3000" b="1" dirty="0">
                <a:solidFill>
                  <a:schemeClr val="dk1"/>
                </a:solidFill>
                <a:latin typeface="30"/>
                <a:ea typeface="Calibri"/>
                <a:cs typeface="Calibri"/>
                <a:sym typeface="Calibri"/>
              </a:rPr>
              <a:t>ISO 50001</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Τι είναι; </a:t>
            </a:r>
            <a:r>
              <a:rPr lang="en-US" sz="3000" dirty="0">
                <a:solidFill>
                  <a:schemeClr val="dk1"/>
                </a:solidFill>
                <a:latin typeface="30"/>
                <a:ea typeface="Calibri"/>
                <a:cs typeface="Calibri"/>
                <a:sym typeface="Calibri"/>
              </a:rPr>
              <a:t>Σύστημα διαχείρισης ενέργειας</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Σκοπός: </a:t>
            </a:r>
            <a:r>
              <a:rPr lang="en-US" sz="3000" dirty="0">
                <a:solidFill>
                  <a:schemeClr val="dk1"/>
                </a:solidFill>
                <a:latin typeface="30"/>
                <a:ea typeface="Calibri"/>
                <a:cs typeface="Calibri"/>
                <a:sym typeface="Calibri"/>
              </a:rPr>
              <a:t>Βελτίωση της ενεργειακής απόδοσης και της εφαρμογής πολιτικών</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Εφαρμογή: </a:t>
            </a:r>
            <a:r>
              <a:rPr lang="en-US" sz="3000" dirty="0">
                <a:solidFill>
                  <a:schemeClr val="dk1"/>
                </a:solidFill>
                <a:latin typeface="30"/>
                <a:ea typeface="Calibri"/>
                <a:cs typeface="Calibri"/>
                <a:sym typeface="Calibri"/>
              </a:rPr>
              <a:t>Διαχείριση της χρήσης ενέργειας των χώρων </a:t>
            </a:r>
            <a:r>
              <a:rPr lang="en-US" sz="3000" dirty="0" err="1">
                <a:solidFill>
                  <a:schemeClr val="dk1"/>
                </a:solidFill>
                <a:latin typeface="30"/>
                <a:ea typeface="Calibri"/>
                <a:cs typeface="Calibri"/>
                <a:sym typeface="Calibri"/>
              </a:rPr>
              <a:t>με βιώσιμο τρόπο</a:t>
            </a:r>
            <a:endParaRPr lang="en-US" sz="3000" dirty="0">
              <a:solidFill>
                <a:schemeClr val="dk1"/>
              </a:solidFill>
              <a:latin typeface="30"/>
              <a:ea typeface="Calibri"/>
              <a:cs typeface="Calibri"/>
              <a:sym typeface="Calibri"/>
            </a:endParaRPr>
          </a:p>
        </p:txBody>
      </p:sp>
      <p:sp>
        <p:nvSpPr>
          <p:cNvPr id="3" name="Google Shape;155;g34519fc2d75_0_8">
            <a:extLst>
              <a:ext uri="{FF2B5EF4-FFF2-40B4-BE49-F238E27FC236}">
                <a16:creationId xmlns:a16="http://schemas.microsoft.com/office/drawing/2014/main" id="{7DC6DEAF-8651-1454-9BF3-C0416A2B6BB0}"/>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Διεθνή πρότυπα</a:t>
            </a:r>
          </a:p>
        </p:txBody>
      </p:sp>
      <p:sp>
        <p:nvSpPr>
          <p:cNvPr id="5" name="Google Shape;143;g34519fc2d75_0_0">
            <a:extLst>
              <a:ext uri="{FF2B5EF4-FFF2-40B4-BE49-F238E27FC236}">
                <a16:creationId xmlns:a16="http://schemas.microsoft.com/office/drawing/2014/main" id="{A22A962D-8887-7C47-23D4-04E35F5698FE}"/>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32329435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A72B0151-305C-4E8A-6DF7-039A90758A15}"/>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30355F11-F5D5-7652-CBC3-F729176A8086}"/>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3D8A4E1A-6D09-6640-FA4E-5C24F13AFEA1}"/>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41</a:t>
            </a:fld>
            <a:endParaRPr/>
          </a:p>
        </p:txBody>
      </p:sp>
      <p:sp>
        <p:nvSpPr>
          <p:cNvPr id="2" name="Google Shape;154;g34519fc2d75_0_8">
            <a:extLst>
              <a:ext uri="{FF2B5EF4-FFF2-40B4-BE49-F238E27FC236}">
                <a16:creationId xmlns:a16="http://schemas.microsoft.com/office/drawing/2014/main" id="{7F60518C-C47E-14CE-1568-F3C670CEC121}"/>
              </a:ext>
            </a:extLst>
          </p:cNvPr>
          <p:cNvSpPr txBox="1"/>
          <p:nvPr/>
        </p:nvSpPr>
        <p:spPr>
          <a:xfrm>
            <a:off x="1336525" y="2678131"/>
            <a:ext cx="15163800" cy="6863377"/>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n-US" sz="3000" b="1" dirty="0">
                <a:solidFill>
                  <a:schemeClr val="dk1"/>
                </a:solidFill>
                <a:latin typeface="30"/>
                <a:ea typeface="Calibri"/>
                <a:cs typeface="Calibri"/>
                <a:sym typeface="Calibri"/>
              </a:rPr>
              <a:t>Σύστημα περιβαλλοντικής διαχείρισης και ελέγχου (EMAS)</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Τι είναι; </a:t>
            </a:r>
            <a:r>
              <a:rPr lang="en-US" sz="3000" dirty="0">
                <a:solidFill>
                  <a:schemeClr val="dk1"/>
                </a:solidFill>
                <a:latin typeface="30"/>
                <a:ea typeface="Calibri"/>
                <a:cs typeface="Calibri"/>
                <a:sym typeface="Calibri"/>
              </a:rPr>
              <a:t>Σχέδιο της ΕΕ για τη βελτίωση των περιβαλλοντικών επιδόσεων</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Σκοπός: </a:t>
            </a:r>
            <a:r>
              <a:rPr lang="en-US" sz="3000" dirty="0">
                <a:solidFill>
                  <a:schemeClr val="dk1"/>
                </a:solidFill>
                <a:latin typeface="30"/>
                <a:ea typeface="Calibri"/>
                <a:cs typeface="Calibri"/>
                <a:sym typeface="Calibri"/>
              </a:rPr>
              <a:t>Συνεχής βελτίωση του περιβάλλοντος</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Εφαρμογή: </a:t>
            </a:r>
            <a:r>
              <a:rPr lang="en-US" sz="3000" dirty="0">
                <a:solidFill>
                  <a:schemeClr val="dk1"/>
                </a:solidFill>
                <a:latin typeface="30"/>
                <a:ea typeface="Calibri"/>
                <a:cs typeface="Calibri"/>
                <a:sym typeface="Calibri"/>
              </a:rPr>
              <a:t>Μείωση των αρνητικών επιπτώσεων των χώρων διεξαγωγής εκδηλώσεων στο περιβάλλον</a:t>
            </a:r>
          </a:p>
          <a:p>
            <a:pPr marL="63500" marR="0" lvl="0" algn="just" rtl="0">
              <a:lnSpc>
                <a:spcPct val="150000"/>
              </a:lnSpc>
              <a:spcBef>
                <a:spcPts val="1200"/>
              </a:spcBef>
              <a:spcAft>
                <a:spcPts val="0"/>
              </a:spcAft>
              <a:buClr>
                <a:srgbClr val="04A6C2"/>
              </a:buClr>
              <a:buSzPts val="2500"/>
            </a:pPr>
            <a:r>
              <a:rPr lang="en-US" sz="3000" b="1" dirty="0">
                <a:solidFill>
                  <a:schemeClr val="dk1"/>
                </a:solidFill>
                <a:latin typeface="30"/>
                <a:ea typeface="Calibri"/>
                <a:cs typeface="Calibri"/>
                <a:sym typeface="Calibri"/>
              </a:rPr>
              <a:t>OEKO-TEX</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Τι είναι; </a:t>
            </a:r>
            <a:r>
              <a:rPr lang="en-US" sz="3000" dirty="0">
                <a:solidFill>
                  <a:schemeClr val="dk1"/>
                </a:solidFill>
                <a:latin typeface="30"/>
                <a:ea typeface="Calibri"/>
                <a:cs typeface="Calibri"/>
                <a:sym typeface="Calibri"/>
              </a:rPr>
              <a:t>Πιστοποίηση για βιώσιμα κλωστοϋφαντουργικά προϊόντα</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Σκοπός: </a:t>
            </a:r>
            <a:r>
              <a:rPr lang="en-US" sz="3000" dirty="0">
                <a:solidFill>
                  <a:schemeClr val="dk1"/>
                </a:solidFill>
                <a:latin typeface="30"/>
                <a:ea typeface="Calibri"/>
                <a:cs typeface="Calibri"/>
                <a:sym typeface="Calibri"/>
              </a:rPr>
              <a:t>Διασφάλιση ασφαλών, φιλικών προς το περιβάλλον υφασμάτων</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Εφαρμογή: </a:t>
            </a:r>
            <a:r>
              <a:rPr lang="en-US" sz="3000" dirty="0">
                <a:solidFill>
                  <a:schemeClr val="dk1"/>
                </a:solidFill>
                <a:latin typeface="30"/>
                <a:ea typeface="Calibri"/>
                <a:cs typeface="Calibri"/>
                <a:sym typeface="Calibri"/>
              </a:rPr>
              <a:t>Κοστούμια και υλικά σκηνικών σε παραγωγές</a:t>
            </a:r>
          </a:p>
        </p:txBody>
      </p:sp>
      <p:sp>
        <p:nvSpPr>
          <p:cNvPr id="3" name="Google Shape;155;g34519fc2d75_0_8">
            <a:extLst>
              <a:ext uri="{FF2B5EF4-FFF2-40B4-BE49-F238E27FC236}">
                <a16:creationId xmlns:a16="http://schemas.microsoft.com/office/drawing/2014/main" id="{47BA0EEB-7406-7D24-5842-D363980B33C4}"/>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Διεθνή πρότυπα</a:t>
            </a:r>
          </a:p>
        </p:txBody>
      </p:sp>
      <p:sp>
        <p:nvSpPr>
          <p:cNvPr id="5" name="Google Shape;143;g34519fc2d75_0_0">
            <a:extLst>
              <a:ext uri="{FF2B5EF4-FFF2-40B4-BE49-F238E27FC236}">
                <a16:creationId xmlns:a16="http://schemas.microsoft.com/office/drawing/2014/main" id="{CA083ED4-E5F4-81D3-D3D8-08E8F10FFAAE}"/>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77459906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4869E155-DACB-E7EF-020B-5C0D288B811A}"/>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DF853AEF-A9EE-8C76-C699-0475D7EDA745}"/>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F634CE81-B695-5AB6-C952-28AD4EFED8C7}"/>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42</a:t>
            </a:fld>
            <a:endParaRPr/>
          </a:p>
        </p:txBody>
      </p:sp>
      <p:sp>
        <p:nvSpPr>
          <p:cNvPr id="2" name="Google Shape;154;g34519fc2d75_0_8">
            <a:extLst>
              <a:ext uri="{FF2B5EF4-FFF2-40B4-BE49-F238E27FC236}">
                <a16:creationId xmlns:a16="http://schemas.microsoft.com/office/drawing/2014/main" id="{F8237005-A30B-34FC-E52E-9DF3CFB06661}"/>
              </a:ext>
            </a:extLst>
          </p:cNvPr>
          <p:cNvSpPr txBox="1"/>
          <p:nvPr/>
        </p:nvSpPr>
        <p:spPr>
          <a:xfrm>
            <a:off x="1336525" y="2678131"/>
            <a:ext cx="15163800" cy="6863377"/>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n-US" sz="3000" b="1" dirty="0">
                <a:solidFill>
                  <a:schemeClr val="dk1"/>
                </a:solidFill>
                <a:latin typeface="30"/>
                <a:ea typeface="Calibri"/>
                <a:cs typeface="Calibri"/>
                <a:sym typeface="Calibri"/>
              </a:rPr>
              <a:t>Πιστοποίηση B Corp</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Τι είναι; </a:t>
            </a:r>
            <a:r>
              <a:rPr lang="en-US" sz="3000" dirty="0">
                <a:solidFill>
                  <a:schemeClr val="dk1"/>
                </a:solidFill>
                <a:latin typeface="30"/>
                <a:ea typeface="Calibri"/>
                <a:cs typeface="Calibri"/>
                <a:sym typeface="Calibri"/>
              </a:rPr>
              <a:t>Πιστοποίηση για εταιρείες με θετικό κοινωνικό και περιβαλλοντικό αντίκτυπο</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Σκοπός: </a:t>
            </a:r>
            <a:r>
              <a:rPr lang="en-US" sz="3000" dirty="0">
                <a:solidFill>
                  <a:schemeClr val="dk1"/>
                </a:solidFill>
                <a:latin typeface="30"/>
                <a:ea typeface="Calibri"/>
                <a:cs typeface="Calibri"/>
                <a:sym typeface="Calibri"/>
              </a:rPr>
              <a:t>Αξιολόγηση της συνολικής απόδοσης σε θέματα βιωσιμότητας</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Εφαρμογή: </a:t>
            </a:r>
            <a:r>
              <a:rPr lang="en-US" sz="3000" dirty="0">
                <a:solidFill>
                  <a:schemeClr val="dk1"/>
                </a:solidFill>
                <a:latin typeface="30"/>
                <a:ea typeface="Calibri"/>
                <a:cs typeface="Calibri"/>
                <a:sym typeface="Calibri"/>
              </a:rPr>
              <a:t>Υιοθέτηση βιώσιμων επιχειρηματικών μοντέλων στις τέχνες</a:t>
            </a:r>
          </a:p>
          <a:p>
            <a:pPr marL="63500" marR="0" lvl="0" algn="just" rtl="0">
              <a:lnSpc>
                <a:spcPct val="150000"/>
              </a:lnSpc>
              <a:spcBef>
                <a:spcPts val="1200"/>
              </a:spcBef>
              <a:spcAft>
                <a:spcPts val="0"/>
              </a:spcAft>
              <a:buClr>
                <a:srgbClr val="04A6C2"/>
              </a:buClr>
              <a:buSzPts val="2500"/>
            </a:pPr>
            <a:r>
              <a:rPr lang="en-US" sz="3000" b="1" dirty="0">
                <a:solidFill>
                  <a:schemeClr val="dk1"/>
                </a:solidFill>
                <a:latin typeface="30"/>
                <a:ea typeface="Calibri"/>
                <a:cs typeface="Calibri"/>
                <a:sym typeface="Calibri"/>
              </a:rPr>
              <a:t>BREEAM &amp; LEED</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Τι είναι; </a:t>
            </a:r>
            <a:r>
              <a:rPr lang="en-US" sz="3000" dirty="0">
                <a:solidFill>
                  <a:schemeClr val="dk1"/>
                </a:solidFill>
                <a:latin typeface="30"/>
                <a:ea typeface="Calibri"/>
                <a:cs typeface="Calibri"/>
                <a:sym typeface="Calibri"/>
              </a:rPr>
              <a:t>Πιστοποιήσεις βιωσιμότητας κτιρίων</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Σκοπός: </a:t>
            </a:r>
            <a:r>
              <a:rPr lang="en-US" sz="3000" dirty="0">
                <a:solidFill>
                  <a:schemeClr val="dk1"/>
                </a:solidFill>
                <a:latin typeface="30"/>
                <a:ea typeface="Calibri"/>
                <a:cs typeface="Calibri"/>
                <a:sym typeface="Calibri"/>
              </a:rPr>
              <a:t>Μείωση του αποτυπώματος, βελτίωση της ευημερίας των κατοίκων</a:t>
            </a:r>
          </a:p>
          <a:p>
            <a:pPr marL="63500" lvl="0" algn="just">
              <a:lnSpc>
                <a:spcPct val="150000"/>
              </a:lnSpc>
              <a:spcBef>
                <a:spcPts val="1200"/>
              </a:spcBef>
              <a:buClr>
                <a:srgbClr val="04A6C2"/>
              </a:buClr>
              <a:buSzPts val="2500"/>
            </a:pPr>
            <a:r>
              <a:rPr lang="en-US" sz="3000" dirty="0">
                <a:solidFill>
                  <a:schemeClr val="dk1"/>
                </a:solidFill>
                <a:latin typeface="Calibri"/>
                <a:ea typeface="Calibri"/>
                <a:cs typeface="Calibri"/>
                <a:sym typeface="Calibri"/>
              </a:rPr>
              <a:t>	 • </a:t>
            </a:r>
            <a:r>
              <a:rPr lang="en-US" sz="3000" b="1" dirty="0">
                <a:solidFill>
                  <a:schemeClr val="dk1"/>
                </a:solidFill>
                <a:latin typeface="30"/>
                <a:ea typeface="Calibri"/>
                <a:cs typeface="Calibri"/>
                <a:sym typeface="Calibri"/>
              </a:rPr>
              <a:t>Εφαρμογή: </a:t>
            </a:r>
            <a:r>
              <a:rPr lang="en-US" sz="3000" dirty="0">
                <a:solidFill>
                  <a:schemeClr val="dk1"/>
                </a:solidFill>
                <a:latin typeface="30"/>
                <a:ea typeface="Calibri"/>
                <a:cs typeface="Calibri"/>
                <a:sym typeface="Calibri"/>
              </a:rPr>
              <a:t>Οικολογικός σχεδιασμός και λειτουργία θεάτρων, μουσείων, πολιτιστικών </a:t>
            </a:r>
            <a:r>
              <a:rPr lang="en-US" sz="3000" dirty="0" err="1">
                <a:solidFill>
                  <a:schemeClr val="dk1"/>
                </a:solidFill>
                <a:latin typeface="30"/>
                <a:ea typeface="Calibri"/>
                <a:cs typeface="Calibri"/>
                <a:sym typeface="Calibri"/>
              </a:rPr>
              <a:t>χώρων</a:t>
            </a:r>
            <a:endParaRPr lang="en-US" sz="3000" dirty="0">
              <a:solidFill>
                <a:schemeClr val="dk1"/>
              </a:solidFill>
              <a:latin typeface="30"/>
              <a:ea typeface="Calibri"/>
              <a:cs typeface="Calibri"/>
              <a:sym typeface="Calibri"/>
            </a:endParaRPr>
          </a:p>
        </p:txBody>
      </p:sp>
      <p:sp>
        <p:nvSpPr>
          <p:cNvPr id="3" name="Google Shape;155;g34519fc2d75_0_8">
            <a:extLst>
              <a:ext uri="{FF2B5EF4-FFF2-40B4-BE49-F238E27FC236}">
                <a16:creationId xmlns:a16="http://schemas.microsoft.com/office/drawing/2014/main" id="{918D4850-CF69-96A1-C773-F1CEA316B3DC}"/>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Διεθνή πρότυπα</a:t>
            </a:r>
          </a:p>
        </p:txBody>
      </p:sp>
      <p:sp>
        <p:nvSpPr>
          <p:cNvPr id="5" name="Google Shape;143;g34519fc2d75_0_0">
            <a:extLst>
              <a:ext uri="{FF2B5EF4-FFF2-40B4-BE49-F238E27FC236}">
                <a16:creationId xmlns:a16="http://schemas.microsoft.com/office/drawing/2014/main" id="{AC9B322E-78DC-F436-3E42-6BC8C2C4E5F2}"/>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25638525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75407C-FECD-E56D-0D46-220F987AD684}"/>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40554997-1D91-1B7B-C58B-3155A17E30CA}"/>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Freeform 3">
            <a:extLst>
              <a:ext uri="{FF2B5EF4-FFF2-40B4-BE49-F238E27FC236}">
                <a16:creationId xmlns:a16="http://schemas.microsoft.com/office/drawing/2014/main" id="{8EC14E0B-A6FC-FDBD-0B24-FF3FBDF438D6}"/>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TextBox 4">
            <a:extLst>
              <a:ext uri="{FF2B5EF4-FFF2-40B4-BE49-F238E27FC236}">
                <a16:creationId xmlns:a16="http://schemas.microsoft.com/office/drawing/2014/main" id="{C3E37250-8CDA-0662-4624-DFC06FE4C7AE}"/>
              </a:ext>
            </a:extLst>
          </p:cNvPr>
          <p:cNvSpPr txBox="1"/>
          <p:nvPr/>
        </p:nvSpPr>
        <p:spPr>
          <a:xfrm>
            <a:off x="1828800" y="3009900"/>
            <a:ext cx="8534400" cy="101566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6000" b="1" i="0" u="none" strike="noStrike" kern="1200" cap="none" spc="0" normalizeH="0" baseline="0" noProof="0" dirty="0">
                <a:ln>
                  <a:noFill/>
                </a:ln>
                <a:solidFill>
                  <a:srgbClr val="3F6031"/>
                </a:solidFill>
                <a:effectLst/>
                <a:uLnTx/>
                <a:uFillTx/>
                <a:latin typeface="Calibri"/>
                <a:ea typeface="+mn-ea"/>
                <a:cs typeface="+mn-cs"/>
              </a:rPr>
              <a:t>Δραστηριότητα C3.A1</a:t>
            </a:r>
            <a:endParaRPr kumimoji="0" lang="en-GB" sz="6000" b="0" i="0" u="none" strike="noStrike" kern="1200" cap="none" spc="0" normalizeH="0" baseline="0" noProof="0" dirty="0">
              <a:ln>
                <a:noFill/>
              </a:ln>
              <a:solidFill>
                <a:srgbClr val="3F6031"/>
              </a:solidFill>
              <a:effectLst/>
              <a:uLnTx/>
              <a:uFillTx/>
              <a:latin typeface="Calibri"/>
              <a:ea typeface="+mn-ea"/>
              <a:cs typeface="+mn-cs"/>
            </a:endParaRPr>
          </a:p>
        </p:txBody>
      </p:sp>
      <p:sp>
        <p:nvSpPr>
          <p:cNvPr id="7" name="TextBox 6">
            <a:extLst>
              <a:ext uri="{FF2B5EF4-FFF2-40B4-BE49-F238E27FC236}">
                <a16:creationId xmlns:a16="http://schemas.microsoft.com/office/drawing/2014/main" id="{196D322A-9989-C184-6FA3-AF502D6900C5}"/>
              </a:ext>
            </a:extLst>
          </p:cNvPr>
          <p:cNvSpPr txBox="1"/>
          <p:nvPr/>
        </p:nvSpPr>
        <p:spPr>
          <a:xfrm>
            <a:off x="1828800" y="3948619"/>
            <a:ext cx="15866165" cy="841962"/>
          </a:xfrm>
          <a:prstGeom prst="rect">
            <a:avLst/>
          </a:prstGeom>
          <a:noFill/>
        </p:spPr>
        <p:txBody>
          <a:bodyPr wrap="square">
            <a:spAutoFit/>
          </a:bodyPr>
          <a:lstStyle/>
          <a:p>
            <a:pPr marL="80010" lvl="0">
              <a:lnSpc>
                <a:spcPct val="115000"/>
              </a:lnSpc>
              <a:spcBef>
                <a:spcPts val="600"/>
              </a:spcBef>
              <a:spcAft>
                <a:spcPts val="600"/>
              </a:spcAft>
              <a:buClrTx/>
              <a:defRPr/>
            </a:pPr>
            <a:r>
              <a:rPr lang="en-US" sz="4500" b="1" kern="1200" dirty="0">
                <a:solidFill>
                  <a:srgbClr val="569938"/>
                </a:solidFill>
                <a:latin typeface="Calibri" panose="020F0502020204030204" pitchFamily="34" charset="0"/>
                <a:cs typeface="+mn-cs"/>
              </a:rPr>
              <a:t>Σχεδιασμός δράσεων για την ένταξη του κοινού</a:t>
            </a:r>
          </a:p>
        </p:txBody>
      </p:sp>
      <p:sp>
        <p:nvSpPr>
          <p:cNvPr id="8" name="TextBox 7">
            <a:extLst>
              <a:ext uri="{FF2B5EF4-FFF2-40B4-BE49-F238E27FC236}">
                <a16:creationId xmlns:a16="http://schemas.microsoft.com/office/drawing/2014/main" id="{FBB1BE1D-FCD7-3B1A-B1E8-C0BBC2C7BEE7}"/>
              </a:ext>
            </a:extLst>
          </p:cNvPr>
          <p:cNvSpPr txBox="1"/>
          <p:nvPr/>
        </p:nvSpPr>
        <p:spPr>
          <a:xfrm>
            <a:off x="2939143" y="4911804"/>
            <a:ext cx="13193486" cy="4247317"/>
          </a:xfrm>
          <a:prstGeom prst="rect">
            <a:avLst/>
          </a:prstGeom>
          <a:noFill/>
        </p:spPr>
        <p:txBody>
          <a:bodyPr wrap="square">
            <a:spAutoFit/>
          </a:bodyPr>
          <a:lstStyle/>
          <a:p>
            <a:pPr marL="457200" indent="-457200">
              <a:buFont typeface="Arial" panose="020B0604020202020204" pitchFamily="34" charset="0"/>
              <a:buChar char="•"/>
            </a:pPr>
            <a:r>
              <a:rPr lang="en-US" sz="3200" dirty="0">
                <a:latin typeface="Calibri" panose="020F0502020204030204" pitchFamily="34" charset="0"/>
                <a:ea typeface="Calibri" panose="020F0502020204030204" pitchFamily="34" charset="0"/>
                <a:cs typeface="Times New Roman" panose="02020603050405020304" pitchFamily="18" charset="0"/>
              </a:rPr>
              <a:t>Προσδιορισμός μιας υποεκπροσωπούμενης ομάδας, σχεδιασμός μιας δράσης χωρίς αποκλεισμούς και σύνδεσή της με τα παγκόσμια, ευρωπαϊκά και διεθνή πλαίσια βιωσιμότητας.</a:t>
            </a:r>
          </a:p>
          <a:p>
            <a:endParaRPr lang="en-US" sz="3200" dirty="0">
              <a:latin typeface="Calibri" panose="020F0502020204030204" pitchFamily="34" charset="0"/>
              <a:ea typeface="Calibri" panose="020F0502020204030204" pitchFamily="34" charset="0"/>
              <a:cs typeface="Times New Roman" panose="02020603050405020304" pitchFamily="18" charset="0"/>
            </a:endParaRPr>
          </a:p>
          <a:p>
            <a:pPr marL="457200" indent="-457200">
              <a:buFont typeface="Arial" panose="020B0604020202020204" pitchFamily="34" charset="0"/>
              <a:buChar char="•"/>
            </a:pPr>
            <a:r>
              <a:rPr lang="en-US" sz="3200" dirty="0">
                <a:latin typeface="Calibri" panose="020F0502020204030204" pitchFamily="34" charset="0"/>
                <a:ea typeface="Calibri" panose="020F0502020204030204" pitchFamily="34" charset="0"/>
                <a:cs typeface="Times New Roman" panose="02020603050405020304" pitchFamily="18" charset="0"/>
              </a:rPr>
              <a:t>Συντάξτε μια σύντομη δήλωση δέσμευσης για την ένταξη του κοινού:</a:t>
            </a:r>
            <a:endParaRPr lang="el-GR" sz="3200" dirty="0">
              <a:latin typeface="Calibri" panose="020F0502020204030204" pitchFamily="34" charset="0"/>
              <a:ea typeface="Calibri" panose="020F0502020204030204" pitchFamily="34" charset="0"/>
              <a:cs typeface="Times New Roman" panose="02020603050405020304" pitchFamily="18" charset="0"/>
            </a:endParaRPr>
          </a:p>
          <a:p>
            <a:r>
              <a:rPr lang="en-US" sz="3200" dirty="0">
                <a:latin typeface="Calibri" panose="020F0502020204030204" pitchFamily="34" charset="0"/>
                <a:ea typeface="Calibri" panose="020F0502020204030204" pitchFamily="34" charset="0"/>
                <a:cs typeface="Times New Roman" panose="02020603050405020304" pitchFamily="18" charset="0"/>
              </a:rPr>
              <a:t>     «Δεσμευόμαστε να αυξήσουμε την ποικιλομορφία του κοινού με [συγκεκριμένο στόχο] μέσω</a:t>
            </a:r>
          </a:p>
          <a:p>
            <a:r>
              <a:rPr lang="en-US" sz="3200" dirty="0">
                <a:latin typeface="Calibri" panose="020F0502020204030204" pitchFamily="34" charset="0"/>
                <a:ea typeface="Calibri" panose="020F0502020204030204" pitchFamily="34" charset="0"/>
                <a:cs typeface="Times New Roman" panose="02020603050405020304" pitchFamily="18" charset="0"/>
              </a:rPr>
              <a:t>      [βασική δράση], σύμφωνα με [SDG], [νομοθεσία] και [πρότυπο]».</a:t>
            </a:r>
            <a:endParaRPr lang="el-GR" sz="3200" dirty="0">
              <a:latin typeface="Calibri" panose="020F0502020204030204" pitchFamily="34" charset="0"/>
              <a:ea typeface="Calibri" panose="020F0502020204030204" pitchFamily="34" charset="0"/>
              <a:cs typeface="Times New Roman" panose="02020603050405020304" pitchFamily="18" charset="0"/>
            </a:endParaRPr>
          </a:p>
          <a:p>
            <a:pPr marL="457200" indent="-457200">
              <a:buFont typeface="Arial" panose="020B0604020202020204" pitchFamily="34" charset="0"/>
              <a:buChar char="•"/>
            </a:pPr>
            <a:endParaRPr lang="en-US" sz="3200" dirty="0">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61423216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133">
          <a:extLst>
            <a:ext uri="{FF2B5EF4-FFF2-40B4-BE49-F238E27FC236}">
              <a16:creationId xmlns:a16="http://schemas.microsoft.com/office/drawing/2014/main" id="{5CBD2123-849E-DCBC-2D64-FFBE0033163E}"/>
            </a:ext>
          </a:extLst>
        </p:cNvPr>
        <p:cNvGrpSpPr/>
        <p:nvPr/>
      </p:nvGrpSpPr>
      <p:grpSpPr>
        <a:xfrm>
          <a:off x="0" y="0"/>
          <a:ext cx="0" cy="0"/>
          <a:chOff x="0" y="0"/>
          <a:chExt cx="0" cy="0"/>
        </a:xfrm>
      </p:grpSpPr>
      <p:sp>
        <p:nvSpPr>
          <p:cNvPr id="134" name="Google Shape;134;p7">
            <a:extLst>
              <a:ext uri="{FF2B5EF4-FFF2-40B4-BE49-F238E27FC236}">
                <a16:creationId xmlns:a16="http://schemas.microsoft.com/office/drawing/2014/main" id="{9064764B-ACA2-60C7-024F-9BCF3C1C2854}"/>
              </a:ext>
            </a:extLst>
          </p:cNvPr>
          <p:cNvSpPr txBox="1"/>
          <p:nvPr/>
        </p:nvSpPr>
        <p:spPr>
          <a:xfrm>
            <a:off x="12723223" y="3688118"/>
            <a:ext cx="5564777" cy="1347480"/>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None/>
            </a:pPr>
            <a:r>
              <a:rPr lang="en-GB" sz="5000" b="1" dirty="0" err="1">
                <a:solidFill>
                  <a:schemeClr val="tx1"/>
                </a:solidFill>
                <a:latin typeface="Calibri"/>
                <a:ea typeface="Calibri"/>
                <a:cs typeface="Calibri"/>
                <a:sym typeface="Calibri"/>
              </a:rPr>
              <a:t>Μάθημ</a:t>
            </a:r>
            <a:r>
              <a:rPr lang="en-GB" sz="5000" b="1" dirty="0">
                <a:solidFill>
                  <a:schemeClr val="tx1"/>
                </a:solidFill>
                <a:latin typeface="Calibri"/>
                <a:ea typeface="Calibri"/>
                <a:cs typeface="Calibri"/>
                <a:sym typeface="Calibri"/>
              </a:rPr>
              <a:t>α 3</a:t>
            </a:r>
            <a:endParaRPr lang="el-GR" sz="5000" b="1" dirty="0">
              <a:solidFill>
                <a:schemeClr val="tx1"/>
              </a:solidFill>
              <a:latin typeface="Calibri"/>
              <a:ea typeface="Calibri"/>
              <a:cs typeface="Calibri"/>
              <a:sym typeface="Calibri"/>
            </a:endParaRPr>
          </a:p>
          <a:p>
            <a:pPr marL="0" marR="0" lvl="0" indent="0" algn="ctr" rtl="0">
              <a:lnSpc>
                <a:spcPct val="90000"/>
              </a:lnSpc>
              <a:spcBef>
                <a:spcPts val="0"/>
              </a:spcBef>
              <a:spcAft>
                <a:spcPts val="0"/>
              </a:spcAft>
              <a:buNone/>
            </a:pPr>
            <a:endParaRPr lang="el-GR" sz="5000" b="1" dirty="0">
              <a:solidFill>
                <a:schemeClr val="tx1"/>
              </a:solidFill>
              <a:latin typeface="Calibri"/>
              <a:ea typeface="Calibri"/>
              <a:cs typeface="Calibri"/>
              <a:sym typeface="Calibri"/>
            </a:endParaRPr>
          </a:p>
          <a:p>
            <a:pPr marL="0" marR="0" lvl="0" indent="0" algn="ctr" rtl="0">
              <a:lnSpc>
                <a:spcPct val="90000"/>
              </a:lnSpc>
              <a:spcBef>
                <a:spcPts val="0"/>
              </a:spcBef>
              <a:spcAft>
                <a:spcPts val="0"/>
              </a:spcAft>
              <a:buNone/>
            </a:pPr>
            <a:r>
              <a:rPr lang="en-GB" sz="5000" b="1" dirty="0">
                <a:solidFill>
                  <a:schemeClr val="tx1"/>
                </a:solidFill>
                <a:latin typeface="Calibri"/>
                <a:ea typeface="Calibri"/>
                <a:cs typeface="Calibri"/>
                <a:sym typeface="Calibri"/>
              </a:rPr>
              <a:t> </a:t>
            </a:r>
            <a:r>
              <a:rPr lang="en-US" sz="5000" b="1" dirty="0">
                <a:solidFill>
                  <a:schemeClr val="tx1"/>
                </a:solidFill>
                <a:latin typeface="Calibri"/>
                <a:ea typeface="Calibri"/>
                <a:cs typeface="Calibri"/>
                <a:sym typeface="Calibri"/>
              </a:rPr>
              <a:t>  Στρατηγικές για τον περιβαλλοντικό αντίκτυπο και τη μείωση των επιπτώσεων στις </a:t>
            </a:r>
            <a:r>
              <a:rPr lang="el-GR" sz="5000" b="1" dirty="0">
                <a:solidFill>
                  <a:schemeClr val="tx1"/>
                </a:solidFill>
                <a:latin typeface="Calibri"/>
                <a:ea typeface="Calibri"/>
                <a:cs typeface="Calibri"/>
                <a:sym typeface="Calibri"/>
              </a:rPr>
              <a:t>Π</a:t>
            </a:r>
            <a:r>
              <a:rPr lang="en-US" sz="5000" b="1" dirty="0">
                <a:solidFill>
                  <a:schemeClr val="tx1"/>
                </a:solidFill>
                <a:latin typeface="Calibri"/>
                <a:ea typeface="Calibri"/>
                <a:cs typeface="Calibri"/>
                <a:sym typeface="Calibri"/>
              </a:rPr>
              <a:t>αρα</a:t>
            </a:r>
            <a:r>
              <a:rPr lang="en-US" sz="5000" b="1" dirty="0" err="1">
                <a:solidFill>
                  <a:schemeClr val="tx1"/>
                </a:solidFill>
                <a:latin typeface="Calibri"/>
                <a:ea typeface="Calibri"/>
                <a:cs typeface="Calibri"/>
                <a:sym typeface="Calibri"/>
              </a:rPr>
              <a:t>στ</a:t>
            </a:r>
            <a:r>
              <a:rPr lang="en-US" sz="5000" b="1" dirty="0">
                <a:solidFill>
                  <a:schemeClr val="tx1"/>
                </a:solidFill>
                <a:latin typeface="Calibri"/>
                <a:ea typeface="Calibri"/>
                <a:cs typeface="Calibri"/>
                <a:sym typeface="Calibri"/>
              </a:rPr>
              <a:t>ατικές </a:t>
            </a:r>
            <a:r>
              <a:rPr lang="el-GR" sz="5000" b="1" dirty="0">
                <a:solidFill>
                  <a:schemeClr val="tx1"/>
                </a:solidFill>
                <a:latin typeface="Calibri"/>
                <a:ea typeface="Calibri"/>
                <a:cs typeface="Calibri"/>
                <a:sym typeface="Calibri"/>
              </a:rPr>
              <a:t>Τ</a:t>
            </a:r>
            <a:r>
              <a:rPr lang="en-US" sz="5000" b="1" dirty="0" err="1">
                <a:solidFill>
                  <a:schemeClr val="tx1"/>
                </a:solidFill>
                <a:latin typeface="Calibri"/>
                <a:ea typeface="Calibri"/>
                <a:cs typeface="Calibri"/>
                <a:sym typeface="Calibri"/>
              </a:rPr>
              <a:t>έχνες</a:t>
            </a:r>
            <a:endParaRPr lang="en-US" sz="5000" b="1" dirty="0">
              <a:solidFill>
                <a:schemeClr val="tx1"/>
              </a:solidFill>
              <a:latin typeface="Calibri"/>
              <a:ea typeface="Calibri"/>
              <a:cs typeface="Calibri"/>
              <a:sym typeface="Calibri"/>
            </a:endParaRPr>
          </a:p>
        </p:txBody>
      </p:sp>
      <p:sp>
        <p:nvSpPr>
          <p:cNvPr id="135" name="Google Shape;135;p7">
            <a:extLst>
              <a:ext uri="{FF2B5EF4-FFF2-40B4-BE49-F238E27FC236}">
                <a16:creationId xmlns:a16="http://schemas.microsoft.com/office/drawing/2014/main" id="{565F50CA-FC01-8533-5964-912BA5D53D2E}"/>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44</a:t>
            </a:fld>
            <a:endParaRPr/>
          </a:p>
        </p:txBody>
      </p:sp>
      <p:pic>
        <p:nvPicPr>
          <p:cNvPr id="3" name="Picture 2">
            <a:extLst>
              <a:ext uri="{FF2B5EF4-FFF2-40B4-BE49-F238E27FC236}">
                <a16:creationId xmlns:a16="http://schemas.microsoft.com/office/drawing/2014/main" id="{DBA8A83C-C725-052C-1958-3AC08F0403F4}"/>
              </a:ext>
            </a:extLst>
          </p:cNvPr>
          <p:cNvPicPr>
            <a:picLocks noChangeAspect="1"/>
          </p:cNvPicPr>
          <p:nvPr/>
        </p:nvPicPr>
        <p:blipFill>
          <a:blip r:embed="rId3"/>
          <a:srcRect l="18051"/>
          <a:stretch>
            <a:fillRect/>
          </a:stretch>
        </p:blipFill>
        <p:spPr>
          <a:xfrm>
            <a:off x="0" y="0"/>
            <a:ext cx="12573000" cy="10287000"/>
          </a:xfrm>
          <a:prstGeom prst="rect">
            <a:avLst/>
          </a:prstGeom>
        </p:spPr>
      </p:pic>
    </p:spTree>
    <p:extLst>
      <p:ext uri="{BB962C8B-B14F-4D97-AF65-F5344CB8AC3E}">
        <p14:creationId xmlns:p14="http://schemas.microsoft.com/office/powerpoint/2010/main" val="404405334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8A69595B-0CBC-369A-53E5-C2304AE42FB0}"/>
            </a:ext>
          </a:extLst>
        </p:cNvPr>
        <p:cNvGrpSpPr/>
        <p:nvPr/>
      </p:nvGrpSpPr>
      <p:grpSpPr>
        <a:xfrm>
          <a:off x="0" y="0"/>
          <a:ext cx="0" cy="0"/>
          <a:chOff x="0" y="0"/>
          <a:chExt cx="0" cy="0"/>
        </a:xfrm>
      </p:grpSpPr>
      <p:pic>
        <p:nvPicPr>
          <p:cNvPr id="7" name="Imatge 1" descr="Diagrama&#10;&#10;El contenido generado por IA puede ser incorrecto.">
            <a:extLst>
              <a:ext uri="{FF2B5EF4-FFF2-40B4-BE49-F238E27FC236}">
                <a16:creationId xmlns:a16="http://schemas.microsoft.com/office/drawing/2014/main" id="{061173B5-E7FE-3892-7F33-6831B6BF51B5}"/>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054840" y="4087388"/>
            <a:ext cx="6150173" cy="5664416"/>
          </a:xfrm>
          <a:prstGeom prst="rect">
            <a:avLst/>
          </a:prstGeom>
          <a:noFill/>
          <a:ln>
            <a:noFill/>
          </a:ln>
        </p:spPr>
      </p:pic>
      <p:sp>
        <p:nvSpPr>
          <p:cNvPr id="142" name="Google Shape;142;g34519fc2d75_0_0">
            <a:extLst>
              <a:ext uri="{FF2B5EF4-FFF2-40B4-BE49-F238E27FC236}">
                <a16:creationId xmlns:a16="http://schemas.microsoft.com/office/drawing/2014/main" id="{D866D900-4F51-1056-672D-5432CFCA936D}"/>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B2AF078E-55EB-EF41-C3CB-6B664CFADA78}"/>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45</a:t>
            </a:fld>
            <a:endParaRPr/>
          </a:p>
        </p:txBody>
      </p:sp>
      <p:sp>
        <p:nvSpPr>
          <p:cNvPr id="2" name="Google Shape;154;g34519fc2d75_0_8">
            <a:extLst>
              <a:ext uri="{FF2B5EF4-FFF2-40B4-BE49-F238E27FC236}">
                <a16:creationId xmlns:a16="http://schemas.microsoft.com/office/drawing/2014/main" id="{E8947084-BF27-4934-5E71-7A5A181F33E1}"/>
              </a:ext>
            </a:extLst>
          </p:cNvPr>
          <p:cNvSpPr txBox="1"/>
          <p:nvPr/>
        </p:nvSpPr>
        <p:spPr>
          <a:xfrm>
            <a:off x="1336525" y="2678131"/>
            <a:ext cx="10608732" cy="6709489"/>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2400" b="1" dirty="0">
                <a:solidFill>
                  <a:schemeClr val="dk1"/>
                </a:solidFill>
                <a:latin typeface="30"/>
                <a:ea typeface="Calibri"/>
                <a:cs typeface="Calibri"/>
                <a:sym typeface="Calibri"/>
              </a:rPr>
              <a:t>Σχέδιο: </a:t>
            </a:r>
            <a:r>
              <a:rPr lang="en-US" sz="2400" dirty="0">
                <a:solidFill>
                  <a:schemeClr val="dk1"/>
                </a:solidFill>
                <a:latin typeface="30"/>
                <a:ea typeface="Calibri"/>
                <a:cs typeface="Calibri"/>
                <a:sym typeface="Calibri"/>
              </a:rPr>
              <a:t>Προσδιορίστε σημαντικές περιβαλλοντικές πτυχές και επιπτώσεις, θέστε σαφείς στόχους και καθορίστε συγκεκριμένες δράσεις.</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400" b="1" dirty="0">
                <a:solidFill>
                  <a:schemeClr val="dk1"/>
                </a:solidFill>
                <a:latin typeface="30"/>
                <a:ea typeface="Calibri"/>
                <a:cs typeface="Calibri"/>
                <a:sym typeface="Calibri"/>
              </a:rPr>
              <a:t>Εκτέλεση: </a:t>
            </a:r>
            <a:r>
              <a:rPr lang="en-US" sz="2400" dirty="0">
                <a:solidFill>
                  <a:schemeClr val="dk1"/>
                </a:solidFill>
                <a:latin typeface="30"/>
                <a:ea typeface="Calibri"/>
                <a:cs typeface="Calibri"/>
                <a:sym typeface="Calibri"/>
              </a:rPr>
              <a:t>Εφαρμογή των προγραμματισμένων διαδικασιών για τη συμμόρφωση με </a:t>
            </a:r>
          </a:p>
          <a:p>
            <a:pPr marL="63500" marR="0" lvl="0" algn="just" rtl="0">
              <a:lnSpc>
                <a:spcPct val="150000"/>
              </a:lnSpc>
              <a:spcBef>
                <a:spcPts val="1200"/>
              </a:spcBef>
              <a:spcAft>
                <a:spcPts val="0"/>
              </a:spcAft>
              <a:buClr>
                <a:srgbClr val="04A6C2"/>
              </a:buClr>
              <a:buSzPts val="2500"/>
            </a:pPr>
            <a:r>
              <a:rPr lang="en-US" sz="2400" dirty="0">
                <a:solidFill>
                  <a:schemeClr val="dk1"/>
                </a:solidFill>
                <a:latin typeface="30"/>
                <a:ea typeface="Calibri"/>
                <a:cs typeface="Calibri"/>
                <a:sym typeface="Calibri"/>
              </a:rPr>
              <a:t>	τις απαιτήσεις βιωσιμότητας και κανονιστικές απαιτήσεις.</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400" b="1" dirty="0">
                <a:solidFill>
                  <a:schemeClr val="dk1"/>
                </a:solidFill>
                <a:latin typeface="30"/>
                <a:ea typeface="Calibri"/>
                <a:cs typeface="Calibri"/>
                <a:sym typeface="Calibri"/>
              </a:rPr>
              <a:t>Έλεγχος: </a:t>
            </a:r>
            <a:r>
              <a:rPr lang="en-US" sz="2400" dirty="0">
                <a:solidFill>
                  <a:schemeClr val="dk1"/>
                </a:solidFill>
                <a:latin typeface="30"/>
                <a:ea typeface="Calibri"/>
                <a:cs typeface="Calibri"/>
                <a:sym typeface="Calibri"/>
              </a:rPr>
              <a:t>Παρακολούθηση της απόδοσης μέσω εσωτερικών ελέγχων και </a:t>
            </a:r>
          </a:p>
          <a:p>
            <a:pPr marL="63500" marR="0" lvl="0" algn="just" rtl="0">
              <a:lnSpc>
                <a:spcPct val="150000"/>
              </a:lnSpc>
              <a:spcBef>
                <a:spcPts val="1200"/>
              </a:spcBef>
              <a:spcAft>
                <a:spcPts val="0"/>
              </a:spcAft>
              <a:buClr>
                <a:srgbClr val="04A6C2"/>
              </a:buClr>
              <a:buSzPts val="2500"/>
            </a:pPr>
            <a:r>
              <a:rPr lang="en-US" sz="2400" dirty="0">
                <a:solidFill>
                  <a:schemeClr val="dk1"/>
                </a:solidFill>
                <a:latin typeface="30"/>
                <a:ea typeface="Calibri"/>
                <a:cs typeface="Calibri"/>
                <a:sym typeface="Calibri"/>
              </a:rPr>
              <a:t>	διαχειριστικές ανασκοπήσεις, διασφαλίζοντας την αποτελεσματικότητα των δράσεων.</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400" b="1" dirty="0">
                <a:solidFill>
                  <a:schemeClr val="dk1"/>
                </a:solidFill>
                <a:latin typeface="30"/>
                <a:ea typeface="Calibri"/>
                <a:cs typeface="Calibri"/>
                <a:sym typeface="Calibri"/>
              </a:rPr>
              <a:t>Δράση: </a:t>
            </a:r>
            <a:r>
              <a:rPr lang="en-US" sz="2400" dirty="0">
                <a:solidFill>
                  <a:schemeClr val="dk1"/>
                </a:solidFill>
                <a:latin typeface="30"/>
                <a:ea typeface="Calibri"/>
                <a:cs typeface="Calibri"/>
                <a:sym typeface="Calibri"/>
              </a:rPr>
              <a:t>Λάβετε διορθωτικά μέτρα και βελτιώστε συνεχώς τις  στρατηγικές, </a:t>
            </a:r>
          </a:p>
          <a:p>
            <a:pPr marL="63500" marR="0" lvl="0" algn="just" rtl="0">
              <a:lnSpc>
                <a:spcPct val="150000"/>
              </a:lnSpc>
              <a:spcBef>
                <a:spcPts val="1200"/>
              </a:spcBef>
              <a:spcAft>
                <a:spcPts val="0"/>
              </a:spcAft>
              <a:buClr>
                <a:srgbClr val="04A6C2"/>
              </a:buClr>
              <a:buSzPts val="2500"/>
            </a:pPr>
            <a:r>
              <a:rPr lang="en-US" sz="2400" dirty="0">
                <a:solidFill>
                  <a:schemeClr val="dk1"/>
                </a:solidFill>
                <a:latin typeface="30"/>
                <a:ea typeface="Calibri"/>
                <a:cs typeface="Calibri"/>
                <a:sym typeface="Calibri"/>
              </a:rPr>
              <a:t>	δημιουργώντας έναν κύκλο συνεχών κερδών βιωσιμότητας.</a:t>
            </a:r>
          </a:p>
        </p:txBody>
      </p:sp>
      <p:sp>
        <p:nvSpPr>
          <p:cNvPr id="3" name="Google Shape;155;g34519fc2d75_0_8">
            <a:extLst>
              <a:ext uri="{FF2B5EF4-FFF2-40B4-BE49-F238E27FC236}">
                <a16:creationId xmlns:a16="http://schemas.microsoft.com/office/drawing/2014/main" id="{D7F57021-F08F-0720-8C03-8BBF6BE37846}"/>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Κύκλος PDCA</a:t>
            </a:r>
          </a:p>
        </p:txBody>
      </p:sp>
      <p:sp>
        <p:nvSpPr>
          <p:cNvPr id="5" name="Google Shape;143;g34519fc2d75_0_0">
            <a:extLst>
              <a:ext uri="{FF2B5EF4-FFF2-40B4-BE49-F238E27FC236}">
                <a16:creationId xmlns:a16="http://schemas.microsoft.com/office/drawing/2014/main" id="{734FC064-2BE0-25FE-F4D3-1E621A2E7386}"/>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89382834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0FCF3C8F-3086-15AD-3248-AA293C16581B}"/>
            </a:ext>
          </a:extLst>
        </p:cNvPr>
        <p:cNvGrpSpPr/>
        <p:nvPr/>
      </p:nvGrpSpPr>
      <p:grpSpPr>
        <a:xfrm>
          <a:off x="0" y="0"/>
          <a:ext cx="0" cy="0"/>
          <a:chOff x="0" y="0"/>
          <a:chExt cx="0" cy="0"/>
        </a:xfrm>
      </p:grpSpPr>
      <p:pic>
        <p:nvPicPr>
          <p:cNvPr id="5" name="Imagen 6" descr="Diagrama, Esquemático&#10;&#10;El contenido generado por IA puede ser incorrecto.">
            <a:extLst>
              <a:ext uri="{FF2B5EF4-FFF2-40B4-BE49-F238E27FC236}">
                <a16:creationId xmlns:a16="http://schemas.microsoft.com/office/drawing/2014/main" id="{D183623C-CC23-C9A0-6642-6D3C9B95516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35639" y="4217360"/>
            <a:ext cx="7355091" cy="5429340"/>
          </a:xfrm>
          <a:prstGeom prst="rect">
            <a:avLst/>
          </a:prstGeom>
        </p:spPr>
      </p:pic>
      <p:sp>
        <p:nvSpPr>
          <p:cNvPr id="142" name="Google Shape;142;g34519fc2d75_0_0">
            <a:extLst>
              <a:ext uri="{FF2B5EF4-FFF2-40B4-BE49-F238E27FC236}">
                <a16:creationId xmlns:a16="http://schemas.microsoft.com/office/drawing/2014/main" id="{EBF1DF33-5B75-044B-EBCC-65DABFCB4E08}"/>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1A9F6C74-E1FE-E22F-2729-E82BE7276451}"/>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46</a:t>
            </a:fld>
            <a:endParaRPr/>
          </a:p>
        </p:txBody>
      </p:sp>
      <p:sp>
        <p:nvSpPr>
          <p:cNvPr id="2" name="Google Shape;154;g34519fc2d75_0_8">
            <a:extLst>
              <a:ext uri="{FF2B5EF4-FFF2-40B4-BE49-F238E27FC236}">
                <a16:creationId xmlns:a16="http://schemas.microsoft.com/office/drawing/2014/main" id="{8229341F-8338-D7B4-A7B5-D71EF6FD113F}"/>
              </a:ext>
            </a:extLst>
          </p:cNvPr>
          <p:cNvSpPr txBox="1"/>
          <p:nvPr/>
        </p:nvSpPr>
        <p:spPr>
          <a:xfrm>
            <a:off x="1336525" y="2678131"/>
            <a:ext cx="15163800" cy="7017265"/>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2400" b="1" dirty="0">
                <a:solidFill>
                  <a:schemeClr val="dk1"/>
                </a:solidFill>
                <a:latin typeface="30"/>
                <a:ea typeface="Calibri"/>
                <a:cs typeface="Calibri"/>
                <a:sym typeface="Calibri"/>
              </a:rPr>
              <a:t>Τι είναι η LCA;</a:t>
            </a:r>
          </a:p>
          <a:p>
            <a:pPr marL="63500" lvl="0" algn="just">
              <a:lnSpc>
                <a:spcPct val="150000"/>
              </a:lnSpc>
              <a:spcBef>
                <a:spcPts val="1200"/>
              </a:spcBef>
              <a:buClr>
                <a:srgbClr val="04A6C2"/>
              </a:buClr>
              <a:buSzPts val="2500"/>
            </a:pPr>
            <a:r>
              <a:rPr lang="en-US" sz="2400" dirty="0">
                <a:solidFill>
                  <a:schemeClr val="dk1"/>
                </a:solidFill>
                <a:latin typeface="Calibri"/>
                <a:ea typeface="Calibri"/>
                <a:cs typeface="Calibri"/>
                <a:sym typeface="Calibri"/>
              </a:rPr>
              <a:t>	• </a:t>
            </a:r>
            <a:r>
              <a:rPr lang="en-US" sz="2400" b="1" dirty="0">
                <a:solidFill>
                  <a:schemeClr val="dk1"/>
                </a:solidFill>
                <a:latin typeface="30"/>
                <a:ea typeface="Calibri"/>
                <a:cs typeface="Calibri"/>
                <a:sym typeface="Calibri"/>
              </a:rPr>
              <a:t>Μεθοδολογία </a:t>
            </a:r>
            <a:r>
              <a:rPr lang="en-US" sz="2400" dirty="0">
                <a:solidFill>
                  <a:schemeClr val="dk1"/>
                </a:solidFill>
                <a:latin typeface="30"/>
                <a:ea typeface="Calibri"/>
                <a:cs typeface="Calibri"/>
                <a:sym typeface="Calibri"/>
              </a:rPr>
              <a:t>για την αξιολόγηση των περιβαλλοντικών επιπτώσεων ενός προϊόντος, μιας υπηρεσίας ή μιας διαδικασίας σε ολόκληρο τον κύκλο ζωής τους</a:t>
            </a:r>
          </a:p>
          <a:p>
            <a:pPr marL="63500" lvl="0" algn="just">
              <a:lnSpc>
                <a:spcPct val="150000"/>
              </a:lnSpc>
              <a:spcBef>
                <a:spcPts val="1200"/>
              </a:spcBef>
              <a:buClr>
                <a:srgbClr val="04A6C2"/>
              </a:buClr>
              <a:buSzPts val="2500"/>
            </a:pPr>
            <a:r>
              <a:rPr lang="en-US" sz="2400" dirty="0">
                <a:solidFill>
                  <a:schemeClr val="dk1"/>
                </a:solidFill>
                <a:latin typeface="Calibri"/>
                <a:ea typeface="Calibri"/>
                <a:cs typeface="Calibri"/>
                <a:sym typeface="Calibri"/>
              </a:rPr>
              <a:t>	• </a:t>
            </a:r>
            <a:r>
              <a:rPr lang="en-US" sz="2400" b="1" dirty="0">
                <a:solidFill>
                  <a:schemeClr val="dk1"/>
                </a:solidFill>
                <a:latin typeface="30"/>
                <a:ea typeface="Calibri"/>
                <a:cs typeface="Calibri"/>
                <a:sym typeface="Calibri"/>
              </a:rPr>
              <a:t>Λαμβάνει υπόψη: </a:t>
            </a:r>
            <a:r>
              <a:rPr lang="en-US" sz="2400" dirty="0">
                <a:solidFill>
                  <a:schemeClr val="dk1"/>
                </a:solidFill>
                <a:latin typeface="30"/>
                <a:ea typeface="Calibri"/>
                <a:cs typeface="Calibri"/>
                <a:sym typeface="Calibri"/>
              </a:rPr>
              <a:t>υλικά, ενέργεια, απόβλητα και εκπομπές</a:t>
            </a:r>
          </a:p>
          <a:p>
            <a:pPr marL="63500" marR="0" lvl="0" algn="just" rtl="0">
              <a:lnSpc>
                <a:spcPct val="150000"/>
              </a:lnSpc>
              <a:spcBef>
                <a:spcPts val="1200"/>
              </a:spcBef>
              <a:spcAft>
                <a:spcPts val="0"/>
              </a:spcAft>
              <a:buClr>
                <a:srgbClr val="04A6C2"/>
              </a:buClr>
              <a:buSzPts val="2500"/>
            </a:pPr>
            <a:endParaRPr lang="en-US" sz="2400" dirty="0">
              <a:solidFill>
                <a:schemeClr val="dk1"/>
              </a:solidFill>
              <a:latin typeface="30"/>
              <a:ea typeface="Calibri"/>
              <a:cs typeface="Calibri"/>
              <a:sym typeface="Calibri"/>
            </a:endParaRPr>
          </a:p>
          <a:p>
            <a:pPr marL="63500" marR="0" lvl="0" algn="just" rtl="0">
              <a:lnSpc>
                <a:spcPct val="150000"/>
              </a:lnSpc>
              <a:spcBef>
                <a:spcPts val="1200"/>
              </a:spcBef>
              <a:spcAft>
                <a:spcPts val="0"/>
              </a:spcAft>
              <a:buClr>
                <a:srgbClr val="04A6C2"/>
              </a:buClr>
              <a:buSzPts val="2500"/>
            </a:pPr>
            <a:r>
              <a:rPr lang="en-US" sz="2400" b="1" dirty="0">
                <a:solidFill>
                  <a:schemeClr val="dk1"/>
                </a:solidFill>
                <a:latin typeface="30"/>
                <a:ea typeface="Calibri"/>
                <a:cs typeface="Calibri"/>
                <a:sym typeface="Calibri"/>
              </a:rPr>
              <a:t>Εφαρμογή στις παραστατικές τέχνες</a:t>
            </a:r>
          </a:p>
          <a:p>
            <a:pPr marL="63500" lvl="0" algn="just">
              <a:lnSpc>
                <a:spcPct val="150000"/>
              </a:lnSpc>
              <a:spcBef>
                <a:spcPts val="1200"/>
              </a:spcBef>
              <a:buClr>
                <a:srgbClr val="04A6C2"/>
              </a:buClr>
              <a:buSzPts val="2500"/>
            </a:pPr>
            <a:r>
              <a:rPr lang="en-US" sz="2400" dirty="0">
                <a:solidFill>
                  <a:schemeClr val="dk1"/>
                </a:solidFill>
                <a:latin typeface="Calibri"/>
                <a:ea typeface="Calibri"/>
                <a:cs typeface="Calibri"/>
                <a:sym typeface="Calibri"/>
              </a:rPr>
              <a:t>	• </a:t>
            </a:r>
            <a:r>
              <a:rPr lang="en-US" sz="2400" b="1" dirty="0">
                <a:solidFill>
                  <a:schemeClr val="dk1"/>
                </a:solidFill>
                <a:latin typeface="30"/>
                <a:ea typeface="Calibri"/>
                <a:cs typeface="Calibri"/>
                <a:sym typeface="Calibri"/>
              </a:rPr>
              <a:t>Ανάλυση </a:t>
            </a:r>
            <a:r>
              <a:rPr lang="en-US" sz="2400" dirty="0">
                <a:solidFill>
                  <a:schemeClr val="dk1"/>
                </a:solidFill>
                <a:latin typeface="30"/>
                <a:ea typeface="Calibri"/>
                <a:cs typeface="Calibri"/>
                <a:sym typeface="Calibri"/>
              </a:rPr>
              <a:t>από την παραγωγή έως την απόρριψη: κοστούμια, σκηνικά, </a:t>
            </a:r>
          </a:p>
          <a:p>
            <a:pPr marL="63500" marR="0" lvl="0" algn="just" rtl="0">
              <a:lnSpc>
                <a:spcPct val="150000"/>
              </a:lnSpc>
              <a:spcBef>
                <a:spcPts val="1200"/>
              </a:spcBef>
              <a:spcAft>
                <a:spcPts val="0"/>
              </a:spcAft>
              <a:buClr>
                <a:srgbClr val="04A6C2"/>
              </a:buClr>
              <a:buSzPts val="2500"/>
            </a:pPr>
            <a:r>
              <a:rPr lang="en-US" sz="2400" dirty="0">
                <a:solidFill>
                  <a:schemeClr val="dk1"/>
                </a:solidFill>
                <a:latin typeface="30"/>
                <a:ea typeface="Calibri"/>
                <a:cs typeface="Calibri"/>
                <a:sym typeface="Calibri"/>
              </a:rPr>
              <a:t>	    ρεκβίζιτα, κατανάλωση ενέργειας, ροές αποβλήτων</a:t>
            </a:r>
          </a:p>
          <a:p>
            <a:pPr marL="63500" lvl="0" algn="just">
              <a:lnSpc>
                <a:spcPct val="150000"/>
              </a:lnSpc>
              <a:spcBef>
                <a:spcPts val="1200"/>
              </a:spcBef>
              <a:buClr>
                <a:srgbClr val="04A6C2"/>
              </a:buClr>
              <a:buSzPts val="2500"/>
            </a:pPr>
            <a:r>
              <a:rPr lang="en-US" sz="2400" dirty="0">
                <a:solidFill>
                  <a:schemeClr val="dk1"/>
                </a:solidFill>
                <a:latin typeface="Calibri"/>
                <a:ea typeface="Calibri"/>
                <a:cs typeface="Calibri"/>
                <a:sym typeface="Calibri"/>
              </a:rPr>
              <a:t>	• </a:t>
            </a:r>
            <a:r>
              <a:rPr lang="en-US" sz="2400" b="1" dirty="0">
                <a:solidFill>
                  <a:schemeClr val="dk1"/>
                </a:solidFill>
                <a:latin typeface="30"/>
                <a:ea typeface="Calibri"/>
                <a:cs typeface="Calibri"/>
                <a:sym typeface="Calibri"/>
              </a:rPr>
              <a:t>Υποστηρίζει </a:t>
            </a:r>
            <a:r>
              <a:rPr lang="en-US" sz="2400" dirty="0">
                <a:solidFill>
                  <a:schemeClr val="dk1"/>
                </a:solidFill>
                <a:latin typeface="30"/>
                <a:ea typeface="Calibri"/>
                <a:cs typeface="Calibri"/>
                <a:sym typeface="Calibri"/>
              </a:rPr>
              <a:t>τη βιώσιμη λήψη αποφάσεων σε θέατρα, φεστιβάλ και</a:t>
            </a:r>
          </a:p>
          <a:p>
            <a:pPr marL="63500" lvl="0" algn="just">
              <a:lnSpc>
                <a:spcPct val="150000"/>
              </a:lnSpc>
              <a:spcBef>
                <a:spcPts val="1200"/>
              </a:spcBef>
              <a:buClr>
                <a:srgbClr val="04A6C2"/>
              </a:buClr>
              <a:buSzPts val="2500"/>
            </a:pPr>
            <a:r>
              <a:rPr lang="en-US" sz="2400" dirty="0">
                <a:solidFill>
                  <a:schemeClr val="dk1"/>
                </a:solidFill>
                <a:latin typeface="30"/>
                <a:ea typeface="Calibri"/>
                <a:cs typeface="Calibri"/>
                <a:sym typeface="Calibri"/>
              </a:rPr>
              <a:t> εταιρείες</a:t>
            </a:r>
          </a:p>
        </p:txBody>
      </p:sp>
      <p:sp>
        <p:nvSpPr>
          <p:cNvPr id="3" name="Google Shape;155;g34519fc2d75_0_8">
            <a:extLst>
              <a:ext uri="{FF2B5EF4-FFF2-40B4-BE49-F238E27FC236}">
                <a16:creationId xmlns:a16="http://schemas.microsoft.com/office/drawing/2014/main" id="{FB965B35-4A7D-6070-DF7D-68357F67E927}"/>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Αξιολόγηση κύκλου ζωής (LCA)</a:t>
            </a:r>
          </a:p>
        </p:txBody>
      </p:sp>
      <p:sp>
        <p:nvSpPr>
          <p:cNvPr id="4" name="Google Shape;114;p3">
            <a:extLst>
              <a:ext uri="{FF2B5EF4-FFF2-40B4-BE49-F238E27FC236}">
                <a16:creationId xmlns:a16="http://schemas.microsoft.com/office/drawing/2014/main" id="{DF900FDA-D4A7-BA4F-08AB-66681E395E28}"/>
              </a:ext>
            </a:extLst>
          </p:cNvPr>
          <p:cNvSpPr/>
          <p:nvPr/>
        </p:nvSpPr>
        <p:spPr>
          <a:xfrm rot="10800000">
            <a:off x="2013100" y="74991"/>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3715097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ABA4607D-8E5F-B6F5-5DFB-F4B2107A3F39}"/>
            </a:ext>
          </a:extLst>
        </p:cNvPr>
        <p:cNvGrpSpPr/>
        <p:nvPr/>
      </p:nvGrpSpPr>
      <p:grpSpPr>
        <a:xfrm>
          <a:off x="0" y="0"/>
          <a:ext cx="0" cy="0"/>
          <a:chOff x="0" y="0"/>
          <a:chExt cx="0" cy="0"/>
        </a:xfrm>
      </p:grpSpPr>
      <p:pic>
        <p:nvPicPr>
          <p:cNvPr id="5" name="Imagen 6" descr="Diagrama, Esquemático&#10;&#10;El contenido generado por IA puede ser incorrecto.">
            <a:extLst>
              <a:ext uri="{FF2B5EF4-FFF2-40B4-BE49-F238E27FC236}">
                <a16:creationId xmlns:a16="http://schemas.microsoft.com/office/drawing/2014/main" id="{A54E33A6-B6A5-82FD-C682-08A2818FB92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35639" y="209240"/>
            <a:ext cx="7355091" cy="5429340"/>
          </a:xfrm>
          <a:prstGeom prst="rect">
            <a:avLst/>
          </a:prstGeom>
        </p:spPr>
      </p:pic>
      <p:sp>
        <p:nvSpPr>
          <p:cNvPr id="142" name="Google Shape;142;g34519fc2d75_0_0">
            <a:extLst>
              <a:ext uri="{FF2B5EF4-FFF2-40B4-BE49-F238E27FC236}">
                <a16:creationId xmlns:a16="http://schemas.microsoft.com/office/drawing/2014/main" id="{213908CB-5272-A602-F91D-1A5646397D19}"/>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1552317B-E73F-E775-1D7C-3E23C53DA705}"/>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47</a:t>
            </a:fld>
            <a:endParaRPr/>
          </a:p>
        </p:txBody>
      </p:sp>
      <p:sp>
        <p:nvSpPr>
          <p:cNvPr id="2" name="Google Shape;154;g34519fc2d75_0_8">
            <a:extLst>
              <a:ext uri="{FF2B5EF4-FFF2-40B4-BE49-F238E27FC236}">
                <a16:creationId xmlns:a16="http://schemas.microsoft.com/office/drawing/2014/main" id="{05452A3C-F970-FE54-350A-29AE09CD0CA2}"/>
              </a:ext>
            </a:extLst>
          </p:cNvPr>
          <p:cNvSpPr txBox="1"/>
          <p:nvPr/>
        </p:nvSpPr>
        <p:spPr>
          <a:xfrm>
            <a:off x="1336525" y="2678131"/>
            <a:ext cx="15163800" cy="6463267"/>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n-US" sz="2400" b="1" dirty="0">
                <a:solidFill>
                  <a:schemeClr val="dk1"/>
                </a:solidFill>
                <a:latin typeface="30"/>
                <a:ea typeface="Calibri"/>
                <a:cs typeface="Calibri"/>
                <a:sym typeface="Calibri"/>
              </a:rPr>
              <a:t>Φάσεις της LCA στις τέχνες</a:t>
            </a:r>
          </a:p>
          <a:p>
            <a:pPr marL="63500" lvl="0" algn="just">
              <a:lnSpc>
                <a:spcPct val="150000"/>
              </a:lnSpc>
              <a:spcBef>
                <a:spcPts val="1200"/>
              </a:spcBef>
              <a:buClr>
                <a:srgbClr val="04A6C2"/>
              </a:buClr>
              <a:buSzPts val="2500"/>
            </a:pPr>
            <a:r>
              <a:rPr lang="en-US" sz="2400" dirty="0">
                <a:solidFill>
                  <a:schemeClr val="dk1"/>
                </a:solidFill>
                <a:latin typeface="Calibri"/>
                <a:ea typeface="Calibri"/>
                <a:cs typeface="Calibri"/>
                <a:sym typeface="Calibri"/>
              </a:rPr>
              <a:t>	• </a:t>
            </a:r>
            <a:r>
              <a:rPr lang="en-US" sz="2400" b="1" dirty="0">
                <a:solidFill>
                  <a:schemeClr val="dk1"/>
                </a:solidFill>
                <a:latin typeface="30"/>
                <a:ea typeface="Calibri"/>
                <a:cs typeface="Calibri"/>
                <a:sym typeface="Calibri"/>
              </a:rPr>
              <a:t>Προπαραγωγή, </a:t>
            </a:r>
            <a:r>
              <a:rPr lang="en-US" sz="2400" dirty="0">
                <a:solidFill>
                  <a:schemeClr val="dk1"/>
                </a:solidFill>
                <a:latin typeface="30"/>
                <a:ea typeface="Calibri"/>
                <a:cs typeface="Calibri"/>
                <a:sym typeface="Calibri"/>
              </a:rPr>
              <a:t>προμήθεια υλικών, σχεδιασμός</a:t>
            </a:r>
          </a:p>
          <a:p>
            <a:pPr marL="63500" lvl="0" algn="just">
              <a:lnSpc>
                <a:spcPct val="150000"/>
              </a:lnSpc>
              <a:spcBef>
                <a:spcPts val="1200"/>
              </a:spcBef>
              <a:buClr>
                <a:srgbClr val="04A6C2"/>
              </a:buClr>
              <a:buSzPts val="2500"/>
            </a:pPr>
            <a:r>
              <a:rPr lang="en-US" sz="2400" dirty="0">
                <a:solidFill>
                  <a:schemeClr val="dk1"/>
                </a:solidFill>
                <a:latin typeface="Calibri"/>
                <a:ea typeface="Calibri"/>
                <a:cs typeface="Calibri"/>
                <a:sym typeface="Calibri"/>
              </a:rPr>
              <a:t>	• </a:t>
            </a:r>
            <a:r>
              <a:rPr lang="en-US" sz="2400" b="1" dirty="0">
                <a:solidFill>
                  <a:schemeClr val="dk1"/>
                </a:solidFill>
                <a:latin typeface="30"/>
                <a:ea typeface="Calibri"/>
                <a:cs typeface="Calibri"/>
                <a:sym typeface="Calibri"/>
              </a:rPr>
              <a:t>Παραγωγή, </a:t>
            </a:r>
            <a:r>
              <a:rPr lang="en-US" sz="2400" dirty="0">
                <a:solidFill>
                  <a:schemeClr val="dk1"/>
                </a:solidFill>
                <a:latin typeface="30"/>
                <a:ea typeface="Calibri"/>
                <a:cs typeface="Calibri"/>
                <a:sym typeface="Calibri"/>
              </a:rPr>
              <a:t>κατασκευή σκηνικών, κοστούμια, χρήση ενέργειας</a:t>
            </a:r>
          </a:p>
          <a:p>
            <a:pPr marL="63500" lvl="0" algn="just">
              <a:lnSpc>
                <a:spcPct val="150000"/>
              </a:lnSpc>
              <a:spcBef>
                <a:spcPts val="1200"/>
              </a:spcBef>
              <a:buClr>
                <a:srgbClr val="04A6C2"/>
              </a:buClr>
              <a:buSzPts val="2500"/>
            </a:pPr>
            <a:r>
              <a:rPr lang="en-US" sz="2400" dirty="0">
                <a:solidFill>
                  <a:schemeClr val="dk1"/>
                </a:solidFill>
                <a:latin typeface="Calibri"/>
                <a:ea typeface="Calibri"/>
                <a:cs typeface="Calibri"/>
                <a:sym typeface="Calibri"/>
              </a:rPr>
              <a:t>	• </a:t>
            </a:r>
            <a:r>
              <a:rPr lang="en-US" sz="2400" b="1" dirty="0">
                <a:solidFill>
                  <a:schemeClr val="dk1"/>
                </a:solidFill>
                <a:latin typeface="30"/>
                <a:ea typeface="Calibri"/>
                <a:cs typeface="Calibri"/>
                <a:sym typeface="Calibri"/>
              </a:rPr>
              <a:t>Παράσταση, </a:t>
            </a:r>
            <a:r>
              <a:rPr lang="en-US" sz="2400" dirty="0">
                <a:solidFill>
                  <a:schemeClr val="dk1"/>
                </a:solidFill>
                <a:latin typeface="30"/>
                <a:ea typeface="Calibri"/>
                <a:cs typeface="Calibri"/>
                <a:sym typeface="Calibri"/>
              </a:rPr>
              <a:t>λειτουργία του χώρου, αντίκτυπος στο κοινό</a:t>
            </a:r>
          </a:p>
          <a:p>
            <a:pPr marL="63500" lvl="0" algn="just">
              <a:lnSpc>
                <a:spcPct val="150000"/>
              </a:lnSpc>
              <a:spcBef>
                <a:spcPts val="1200"/>
              </a:spcBef>
              <a:buClr>
                <a:srgbClr val="04A6C2"/>
              </a:buClr>
              <a:buSzPts val="2500"/>
            </a:pPr>
            <a:r>
              <a:rPr lang="en-US" sz="2400" dirty="0">
                <a:solidFill>
                  <a:schemeClr val="dk1"/>
                </a:solidFill>
                <a:latin typeface="Calibri"/>
                <a:ea typeface="Calibri"/>
                <a:cs typeface="Calibri"/>
                <a:sym typeface="Calibri"/>
              </a:rPr>
              <a:t>	• </a:t>
            </a:r>
            <a:r>
              <a:rPr lang="en-US" sz="2400" b="1" dirty="0">
                <a:solidFill>
                  <a:schemeClr val="dk1"/>
                </a:solidFill>
                <a:latin typeface="30"/>
                <a:ea typeface="Calibri"/>
                <a:cs typeface="Calibri"/>
                <a:sym typeface="Calibri"/>
              </a:rPr>
              <a:t>Μεταπαραγωγή, </a:t>
            </a:r>
            <a:r>
              <a:rPr lang="en-US" sz="2400" dirty="0">
                <a:solidFill>
                  <a:schemeClr val="dk1"/>
                </a:solidFill>
                <a:latin typeface="30"/>
                <a:ea typeface="Calibri"/>
                <a:cs typeface="Calibri"/>
                <a:sym typeface="Calibri"/>
              </a:rPr>
              <a:t>αποσυναρμολόγηση, ανακύκλωση, διαχείριση αποβλήτων</a:t>
            </a:r>
          </a:p>
          <a:p>
            <a:pPr marL="63500" lvl="0" algn="just">
              <a:lnSpc>
                <a:spcPct val="150000"/>
              </a:lnSpc>
              <a:spcBef>
                <a:spcPts val="1200"/>
              </a:spcBef>
              <a:buClr>
                <a:srgbClr val="04A6C2"/>
              </a:buClr>
              <a:buSzPts val="2500"/>
            </a:pPr>
            <a:r>
              <a:rPr lang="en-US" sz="2400" dirty="0">
                <a:solidFill>
                  <a:schemeClr val="dk1"/>
                </a:solidFill>
                <a:latin typeface="Calibri"/>
                <a:ea typeface="Calibri"/>
                <a:cs typeface="Calibri"/>
                <a:sym typeface="Calibri"/>
              </a:rPr>
              <a:t>	• </a:t>
            </a:r>
            <a:r>
              <a:rPr lang="en-US" sz="2400" b="1" dirty="0">
                <a:solidFill>
                  <a:schemeClr val="dk1"/>
                </a:solidFill>
                <a:latin typeface="30"/>
                <a:ea typeface="Calibri"/>
                <a:cs typeface="Calibri"/>
                <a:sym typeface="Calibri"/>
              </a:rPr>
              <a:t>Αξιολόγηση και συνεχής βελτίωση, </a:t>
            </a:r>
            <a:r>
              <a:rPr lang="en-US" sz="2400" dirty="0">
                <a:solidFill>
                  <a:schemeClr val="dk1"/>
                </a:solidFill>
                <a:latin typeface="30"/>
                <a:ea typeface="Calibri"/>
                <a:cs typeface="Calibri"/>
                <a:sym typeface="Calibri"/>
              </a:rPr>
              <a:t>διδάγματα, νέες στρατηγικές</a:t>
            </a:r>
          </a:p>
          <a:p>
            <a:pPr marL="63500" marR="0" lvl="0" algn="just" rtl="0">
              <a:lnSpc>
                <a:spcPct val="150000"/>
              </a:lnSpc>
              <a:spcBef>
                <a:spcPts val="1200"/>
              </a:spcBef>
              <a:spcAft>
                <a:spcPts val="0"/>
              </a:spcAft>
              <a:buClr>
                <a:srgbClr val="04A6C2"/>
              </a:buClr>
              <a:buSzPts val="2500"/>
            </a:pPr>
            <a:r>
              <a:rPr lang="en-US" sz="2400" b="1" dirty="0">
                <a:solidFill>
                  <a:schemeClr val="dk1"/>
                </a:solidFill>
                <a:latin typeface="30"/>
                <a:ea typeface="Calibri"/>
                <a:cs typeface="Calibri"/>
                <a:sym typeface="Calibri"/>
              </a:rPr>
              <a:t>Σχετικές αξιολογήσεις</a:t>
            </a:r>
          </a:p>
          <a:p>
            <a:pPr marL="63500" lvl="0" algn="just">
              <a:lnSpc>
                <a:spcPct val="150000"/>
              </a:lnSpc>
              <a:spcBef>
                <a:spcPts val="1200"/>
              </a:spcBef>
              <a:buClr>
                <a:srgbClr val="04A6C2"/>
              </a:buClr>
              <a:buSzPts val="2500"/>
            </a:pPr>
            <a:r>
              <a:rPr lang="en-US" sz="2400" dirty="0">
                <a:solidFill>
                  <a:schemeClr val="dk1"/>
                </a:solidFill>
                <a:latin typeface="Calibri"/>
                <a:ea typeface="Calibri"/>
                <a:cs typeface="Calibri"/>
                <a:sym typeface="Calibri"/>
              </a:rPr>
              <a:t>	• </a:t>
            </a:r>
            <a:r>
              <a:rPr lang="en-US" sz="2400" b="1" dirty="0">
                <a:solidFill>
                  <a:schemeClr val="dk1"/>
                </a:solidFill>
                <a:latin typeface="30"/>
                <a:ea typeface="Calibri"/>
                <a:cs typeface="Calibri"/>
                <a:sym typeface="Calibri"/>
              </a:rPr>
              <a:t>ΣΕΑ </a:t>
            </a:r>
            <a:r>
              <a:rPr lang="en-US" sz="2400" dirty="0">
                <a:solidFill>
                  <a:schemeClr val="dk1"/>
                </a:solidFill>
                <a:latin typeface="30"/>
                <a:ea typeface="Calibri"/>
                <a:cs typeface="Calibri"/>
                <a:sym typeface="Calibri"/>
              </a:rPr>
              <a:t>(Στρατηγική Περιβαλλοντική Αξιολόγηση) – πολιτικές και σχέδια</a:t>
            </a:r>
          </a:p>
          <a:p>
            <a:pPr marL="63500" lvl="0" algn="just">
              <a:lnSpc>
                <a:spcPct val="150000"/>
              </a:lnSpc>
              <a:spcBef>
                <a:spcPts val="1200"/>
              </a:spcBef>
              <a:buClr>
                <a:srgbClr val="04A6C2"/>
              </a:buClr>
              <a:buSzPts val="2500"/>
            </a:pPr>
            <a:r>
              <a:rPr lang="en-US" sz="2400" dirty="0">
                <a:solidFill>
                  <a:schemeClr val="dk1"/>
                </a:solidFill>
                <a:latin typeface="Calibri"/>
                <a:ea typeface="Calibri"/>
                <a:cs typeface="Calibri"/>
                <a:sym typeface="Calibri"/>
              </a:rPr>
              <a:t>	• </a:t>
            </a:r>
            <a:r>
              <a:rPr lang="en-US" sz="2400" b="1" dirty="0">
                <a:solidFill>
                  <a:schemeClr val="dk1"/>
                </a:solidFill>
                <a:latin typeface="30"/>
                <a:ea typeface="Calibri"/>
                <a:cs typeface="Calibri"/>
                <a:sym typeface="Calibri"/>
              </a:rPr>
              <a:t>ΕΠΕ </a:t>
            </a:r>
            <a:r>
              <a:rPr lang="en-US" sz="2400" dirty="0">
                <a:solidFill>
                  <a:schemeClr val="dk1"/>
                </a:solidFill>
                <a:latin typeface="30"/>
                <a:ea typeface="Calibri"/>
                <a:cs typeface="Calibri"/>
                <a:sym typeface="Calibri"/>
              </a:rPr>
              <a:t>(Εκτίμηση Περιβαλλοντικών Επιπτώσεων) – συγκεκριμένα έργα</a:t>
            </a:r>
          </a:p>
        </p:txBody>
      </p:sp>
      <p:sp>
        <p:nvSpPr>
          <p:cNvPr id="3" name="Google Shape;155;g34519fc2d75_0_8">
            <a:extLst>
              <a:ext uri="{FF2B5EF4-FFF2-40B4-BE49-F238E27FC236}">
                <a16:creationId xmlns:a16="http://schemas.microsoft.com/office/drawing/2014/main" id="{DA00843A-81F4-AC05-B7D9-90A5ABF8CB36}"/>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Αξιολόγηση κύκλου ζωής (LCA)</a:t>
            </a:r>
          </a:p>
        </p:txBody>
      </p:sp>
      <p:sp>
        <p:nvSpPr>
          <p:cNvPr id="4" name="Google Shape;114;p3">
            <a:extLst>
              <a:ext uri="{FF2B5EF4-FFF2-40B4-BE49-F238E27FC236}">
                <a16:creationId xmlns:a16="http://schemas.microsoft.com/office/drawing/2014/main" id="{210A8C2C-5E06-7960-56EE-EF9163322674}"/>
              </a:ext>
            </a:extLst>
          </p:cNvPr>
          <p:cNvSpPr/>
          <p:nvPr/>
        </p:nvSpPr>
        <p:spPr>
          <a:xfrm rot="10800000">
            <a:off x="2013100" y="74991"/>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08949119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BA3D57-2CB4-C238-47CB-767976CF6EA4}"/>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DC84EF23-6F91-7CF3-15A8-E24E9D93106D}"/>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Freeform 3">
            <a:extLst>
              <a:ext uri="{FF2B5EF4-FFF2-40B4-BE49-F238E27FC236}">
                <a16:creationId xmlns:a16="http://schemas.microsoft.com/office/drawing/2014/main" id="{BC20AE6D-5BC2-4B46-4508-D82924840B5B}"/>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TextBox 4">
            <a:extLst>
              <a:ext uri="{FF2B5EF4-FFF2-40B4-BE49-F238E27FC236}">
                <a16:creationId xmlns:a16="http://schemas.microsoft.com/office/drawing/2014/main" id="{0CE3537C-A6FD-F336-38A5-FE404D83034E}"/>
              </a:ext>
            </a:extLst>
          </p:cNvPr>
          <p:cNvSpPr txBox="1"/>
          <p:nvPr/>
        </p:nvSpPr>
        <p:spPr>
          <a:xfrm>
            <a:off x="1828800" y="1260614"/>
            <a:ext cx="8534400" cy="101566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6000" b="1" i="0" u="none" strike="noStrike" kern="1200" cap="none" spc="0" normalizeH="0" baseline="0" noProof="0" dirty="0">
                <a:ln>
                  <a:noFill/>
                </a:ln>
                <a:solidFill>
                  <a:srgbClr val="3F6031"/>
                </a:solidFill>
                <a:effectLst/>
                <a:uLnTx/>
                <a:uFillTx/>
                <a:latin typeface="Calibri"/>
                <a:ea typeface="+mn-ea"/>
                <a:cs typeface="+mn-cs"/>
              </a:rPr>
              <a:t>Δραστηριότητα C3.A2</a:t>
            </a:r>
            <a:endParaRPr kumimoji="0" lang="en-GB" sz="6000" b="0" i="0" u="none" strike="noStrike" kern="1200" cap="none" spc="0" normalizeH="0" baseline="0" noProof="0" dirty="0">
              <a:ln>
                <a:noFill/>
              </a:ln>
              <a:solidFill>
                <a:srgbClr val="3F6031"/>
              </a:solidFill>
              <a:effectLst/>
              <a:uLnTx/>
              <a:uFillTx/>
              <a:latin typeface="Calibri"/>
              <a:ea typeface="+mn-ea"/>
              <a:cs typeface="+mn-cs"/>
            </a:endParaRPr>
          </a:p>
        </p:txBody>
      </p:sp>
      <p:sp>
        <p:nvSpPr>
          <p:cNvPr id="7" name="TextBox 6">
            <a:extLst>
              <a:ext uri="{FF2B5EF4-FFF2-40B4-BE49-F238E27FC236}">
                <a16:creationId xmlns:a16="http://schemas.microsoft.com/office/drawing/2014/main" id="{76CCB1F5-99AD-FD38-0EAB-21C69BF417F6}"/>
              </a:ext>
            </a:extLst>
          </p:cNvPr>
          <p:cNvSpPr txBox="1"/>
          <p:nvPr/>
        </p:nvSpPr>
        <p:spPr>
          <a:xfrm>
            <a:off x="1828800" y="3590815"/>
            <a:ext cx="15866165" cy="1638334"/>
          </a:xfrm>
          <a:prstGeom prst="rect">
            <a:avLst/>
          </a:prstGeom>
          <a:noFill/>
        </p:spPr>
        <p:txBody>
          <a:bodyPr wrap="square">
            <a:spAutoFit/>
          </a:bodyPr>
          <a:lstStyle/>
          <a:p>
            <a:pPr marL="80010" lvl="0">
              <a:lnSpc>
                <a:spcPct val="115000"/>
              </a:lnSpc>
              <a:spcBef>
                <a:spcPts val="600"/>
              </a:spcBef>
              <a:spcAft>
                <a:spcPts val="600"/>
              </a:spcAft>
              <a:buClrTx/>
              <a:defRPr/>
            </a:pPr>
            <a:r>
              <a:rPr lang="en-US" sz="4500" b="1" kern="1200" dirty="0">
                <a:solidFill>
                  <a:srgbClr val="569938"/>
                </a:solidFill>
                <a:latin typeface="Calibri" panose="020F0502020204030204" pitchFamily="34" charset="0"/>
                <a:cs typeface="+mn-cs"/>
              </a:rPr>
              <a:t>Εφαρμογή της αξιολόγησης του κύκλου ζωής (LCA) σε ένα εργαστήριο βιώσιμης κατάρτισης</a:t>
            </a:r>
            <a:endParaRPr lang="el-GR" sz="4500" b="1" kern="1200" dirty="0">
              <a:solidFill>
                <a:srgbClr val="569938"/>
              </a:solidFill>
              <a:latin typeface="Calibri" panose="020F0502020204030204" pitchFamily="34" charset="0"/>
              <a:cs typeface="+mn-cs"/>
            </a:endParaRPr>
          </a:p>
        </p:txBody>
      </p:sp>
      <p:sp>
        <p:nvSpPr>
          <p:cNvPr id="9" name="TextBox 8">
            <a:extLst>
              <a:ext uri="{FF2B5EF4-FFF2-40B4-BE49-F238E27FC236}">
                <a16:creationId xmlns:a16="http://schemas.microsoft.com/office/drawing/2014/main" id="{3AE261B5-733C-B4D7-A6B2-EE0B0D7D3644}"/>
              </a:ext>
            </a:extLst>
          </p:cNvPr>
          <p:cNvSpPr txBox="1"/>
          <p:nvPr/>
        </p:nvSpPr>
        <p:spPr>
          <a:xfrm>
            <a:off x="3124201" y="5947038"/>
            <a:ext cx="10554788" cy="3354765"/>
          </a:xfrm>
          <a:prstGeom prst="rect">
            <a:avLst/>
          </a:prstGeom>
          <a:noFill/>
        </p:spPr>
        <p:txBody>
          <a:bodyPr wrap="square">
            <a:spAutoFit/>
          </a:bodyPr>
          <a:lstStyle/>
          <a:p>
            <a:pPr marL="457200" indent="-457200">
              <a:spcBef>
                <a:spcPts val="600"/>
              </a:spcBef>
              <a:spcAft>
                <a:spcPts val="600"/>
              </a:spcAft>
              <a:buFont typeface="Arial" panose="020B0604020202020204" pitchFamily="34" charset="0"/>
              <a:buChar char="•"/>
            </a:pPr>
            <a:r>
              <a:rPr lang="en-US" sz="3200" dirty="0">
                <a:latin typeface="Calibri" panose="020F0502020204030204" pitchFamily="34" charset="0"/>
                <a:ea typeface="Calibri" panose="020F0502020204030204" pitchFamily="34" charset="0"/>
                <a:cs typeface="Times New Roman" panose="02020603050405020304" pitchFamily="18" charset="0"/>
              </a:rPr>
              <a:t>Ποιο στάδιο είχε τη μεγαλύτερη περιβαλλοντική επίδραση στο παράδειγμά σας;</a:t>
            </a:r>
            <a:endParaRPr lang="el-GR" sz="3200" dirty="0">
              <a:latin typeface="Calibri" panose="020F0502020204030204" pitchFamily="34" charset="0"/>
              <a:ea typeface="Calibri" panose="020F0502020204030204" pitchFamily="34" charset="0"/>
              <a:cs typeface="Times New Roman" panose="02020603050405020304" pitchFamily="18" charset="0"/>
            </a:endParaRPr>
          </a:p>
          <a:p>
            <a:pPr>
              <a:spcBef>
                <a:spcPts val="600"/>
              </a:spcBef>
              <a:spcAft>
                <a:spcPts val="600"/>
              </a:spcAft>
            </a:pPr>
            <a:endParaRPr lang="el-GR" sz="3200" dirty="0">
              <a:latin typeface="Calibri" panose="020F0502020204030204" pitchFamily="34" charset="0"/>
              <a:ea typeface="Calibri" panose="020F0502020204030204" pitchFamily="34" charset="0"/>
              <a:cs typeface="Times New Roman" panose="02020603050405020304" pitchFamily="18" charset="0"/>
            </a:endParaRPr>
          </a:p>
          <a:p>
            <a:pPr marL="457200" indent="-457200">
              <a:spcBef>
                <a:spcPts val="600"/>
              </a:spcBef>
              <a:spcAft>
                <a:spcPts val="600"/>
              </a:spcAft>
              <a:buFont typeface="Arial" panose="020B0604020202020204" pitchFamily="34" charset="0"/>
              <a:buChar char="•"/>
            </a:pPr>
            <a:r>
              <a:rPr lang="en-US" sz="3200" dirty="0">
                <a:latin typeface="Calibri" panose="020F0502020204030204" pitchFamily="34" charset="0"/>
                <a:ea typeface="Calibri" panose="020F0502020204030204" pitchFamily="34" charset="0"/>
                <a:cs typeface="Times New Roman" panose="02020603050405020304" pitchFamily="18" charset="0"/>
              </a:rPr>
              <a:t>Ποιες ιδέες δημιουργούν επίσης κοινωνικά, πολιτιστικά ή εκπαιδευτικά οφέλη (π.χ. προσβασιμότητα, ένταξη, ευαισθητοποίηση, συμμετοχή των συμμετεχόντων);</a:t>
            </a:r>
            <a:endParaRPr lang="el-GR" sz="32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4072706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5901A9C9-F4A3-2A73-43FE-8D3B47740712}"/>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B3B4A25D-8ECD-F5D3-C7E3-759F3C62D557}"/>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38A35BCC-4137-9902-6676-6D6E4E922DED}"/>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49</a:t>
            </a:fld>
            <a:endParaRPr/>
          </a:p>
        </p:txBody>
      </p:sp>
      <p:sp>
        <p:nvSpPr>
          <p:cNvPr id="2" name="Google Shape;154;g34519fc2d75_0_8">
            <a:extLst>
              <a:ext uri="{FF2B5EF4-FFF2-40B4-BE49-F238E27FC236}">
                <a16:creationId xmlns:a16="http://schemas.microsoft.com/office/drawing/2014/main" id="{05D2CA92-1198-42FB-595C-69C8D4F8E507}"/>
              </a:ext>
            </a:extLst>
          </p:cNvPr>
          <p:cNvSpPr txBox="1"/>
          <p:nvPr/>
        </p:nvSpPr>
        <p:spPr>
          <a:xfrm>
            <a:off x="1336525" y="2678131"/>
            <a:ext cx="15163800" cy="4708941"/>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Ενεργειακή απόδοση </a:t>
            </a:r>
            <a:r>
              <a:rPr lang="en-US" sz="3000" dirty="0">
                <a:solidFill>
                  <a:schemeClr val="dk1"/>
                </a:solidFill>
                <a:latin typeface="30"/>
                <a:ea typeface="Calibri"/>
                <a:cs typeface="Calibri"/>
                <a:sym typeface="Calibri"/>
              </a:rPr>
              <a:t>σημαίνει τη χρήση της ελάχιστης δυνατής ποσότητας ενέργειας χωρίς να θίγεται η καλλιτεχνική εμπειρία.</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Κύριες χρήσεις ενέργειας στις παραστατικές τέχνες: φωτισμός χώρου, φωτισμός σκηνής, κλιματισμός (HVAC), παραγωγή σκηνικών και μετακινήσεις κοινού/προσωπικού.</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Η μείωση της κατανάλωσης ενέργειας μειώνει το κόστος, βελτιώνει τη βιωσιμότητα και μειώνει τις επιπτώσεις στο περιβάλλον.</a:t>
            </a:r>
          </a:p>
        </p:txBody>
      </p:sp>
      <p:sp>
        <p:nvSpPr>
          <p:cNvPr id="3" name="Google Shape;155;g34519fc2d75_0_8">
            <a:extLst>
              <a:ext uri="{FF2B5EF4-FFF2-40B4-BE49-F238E27FC236}">
                <a16:creationId xmlns:a16="http://schemas.microsoft.com/office/drawing/2014/main" id="{4BB45851-20F8-A73C-B39E-8F8AD6F9B789}"/>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Ενεργειακή απόδοση</a:t>
            </a:r>
          </a:p>
        </p:txBody>
      </p:sp>
      <p:sp>
        <p:nvSpPr>
          <p:cNvPr id="4" name="Google Shape;114;p3">
            <a:extLst>
              <a:ext uri="{FF2B5EF4-FFF2-40B4-BE49-F238E27FC236}">
                <a16:creationId xmlns:a16="http://schemas.microsoft.com/office/drawing/2014/main" id="{EE8B4EFE-F3B8-E2F9-162E-7F82D8E71E54}"/>
              </a:ext>
            </a:extLst>
          </p:cNvPr>
          <p:cNvSpPr/>
          <p:nvPr/>
        </p:nvSpPr>
        <p:spPr>
          <a:xfrm rot="10800000">
            <a:off x="2013100" y="74991"/>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498798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g34519fc2d75_0_8"/>
          <p:cNvSpPr/>
          <p:nvPr/>
        </p:nvSpPr>
        <p:spPr>
          <a:xfrm rot="10800000" flipH="1">
            <a:off x="-996253" y="-6398558"/>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3" name="Google Shape;153;g34519fc2d75_0_8"/>
          <p:cNvSpPr/>
          <p:nvPr/>
        </p:nvSpPr>
        <p:spPr>
          <a:xfrm rot="10800000">
            <a:off x="1254625" y="93247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4" name="Google Shape;154;g34519fc2d75_0_8"/>
          <p:cNvSpPr txBox="1"/>
          <p:nvPr/>
        </p:nvSpPr>
        <p:spPr>
          <a:xfrm>
            <a:off x="1336525" y="2678131"/>
            <a:ext cx="15163800" cy="6894155"/>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None/>
            </a:pPr>
            <a:endParaRPr lang="el-GR" sz="24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800" b="1" dirty="0">
                <a:solidFill>
                  <a:schemeClr val="dk1"/>
                </a:solidFill>
                <a:latin typeface="Calibri"/>
                <a:ea typeface="Calibri"/>
                <a:cs typeface="Calibri"/>
                <a:sym typeface="Calibri"/>
              </a:rPr>
              <a:t>Ισορροπεί τρεις βασικούς πυλώνες:</a:t>
            </a:r>
          </a:p>
          <a:p>
            <a:pPr marL="1828800" lvl="3" indent="-387350" algn="just">
              <a:lnSpc>
                <a:spcPct val="150000"/>
              </a:lnSpc>
              <a:spcBef>
                <a:spcPts val="1200"/>
              </a:spcBef>
              <a:buSzPts val="2500"/>
              <a:buFont typeface="Calibri"/>
              <a:buChar char="●"/>
            </a:pPr>
            <a:r>
              <a:rPr lang="en-US" sz="2800" dirty="0">
                <a:solidFill>
                  <a:schemeClr val="dk1"/>
                </a:solidFill>
                <a:latin typeface="Calibri"/>
                <a:ea typeface="Calibri"/>
                <a:cs typeface="Calibri"/>
                <a:sym typeface="Calibri"/>
              </a:rPr>
              <a:t>Φροντίδα για τον πλανήτη (Περιβαλλοντική)</a:t>
            </a:r>
          </a:p>
          <a:p>
            <a:pPr marL="1828800" lvl="3" indent="-387350" algn="just">
              <a:lnSpc>
                <a:spcPct val="150000"/>
              </a:lnSpc>
              <a:spcBef>
                <a:spcPts val="1200"/>
              </a:spcBef>
              <a:buSzPts val="2500"/>
              <a:buFont typeface="Calibri"/>
              <a:buChar char="●"/>
            </a:pPr>
            <a:r>
              <a:rPr lang="en-US" sz="2800" dirty="0">
                <a:solidFill>
                  <a:schemeClr val="dk1"/>
                </a:solidFill>
                <a:latin typeface="Calibri"/>
                <a:ea typeface="Calibri"/>
                <a:cs typeface="Calibri"/>
                <a:sym typeface="Calibri"/>
              </a:rPr>
              <a:t>Ευημερία των ανθρώπων (Κοινωνικός)</a:t>
            </a:r>
          </a:p>
          <a:p>
            <a:pPr marL="1828800" lvl="3" indent="-387350" algn="just">
              <a:lnSpc>
                <a:spcPct val="150000"/>
              </a:lnSpc>
              <a:spcBef>
                <a:spcPts val="1200"/>
              </a:spcBef>
              <a:buSzPts val="2500"/>
              <a:buFont typeface="Calibri"/>
              <a:buChar char="●"/>
            </a:pPr>
            <a:r>
              <a:rPr lang="en-US" sz="2800" dirty="0">
                <a:solidFill>
                  <a:schemeClr val="dk1"/>
                </a:solidFill>
                <a:latin typeface="Calibri"/>
                <a:ea typeface="Calibri"/>
                <a:cs typeface="Calibri"/>
                <a:sym typeface="Calibri"/>
              </a:rPr>
              <a:t>Οικονομική βιωσιμότητα των οργανισμών (Οικονομικός)</a:t>
            </a:r>
            <a:endParaRPr lang="en-GB" sz="2800" b="1"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GB" sz="2800" b="1" dirty="0">
                <a:solidFill>
                  <a:schemeClr val="dk1"/>
                </a:solidFill>
                <a:latin typeface="Calibri"/>
                <a:ea typeface="Calibri"/>
                <a:cs typeface="Calibri"/>
                <a:sym typeface="Calibri"/>
              </a:rPr>
              <a:t>Στρατηγική βιωσιμότητας που χρησιμοποιείται ευρέως σε όλους τους τομείς</a:t>
            </a:r>
          </a:p>
          <a:p>
            <a:pPr marL="622300" marR="0" lvl="0" indent="-558800" algn="just" rtl="0">
              <a:lnSpc>
                <a:spcPct val="150000"/>
              </a:lnSpc>
              <a:spcBef>
                <a:spcPts val="1200"/>
              </a:spcBef>
              <a:spcAft>
                <a:spcPts val="0"/>
              </a:spcAft>
              <a:buClr>
                <a:srgbClr val="04A6C2"/>
              </a:buClr>
              <a:buSzPts val="2500"/>
              <a:buFont typeface="Noto Sans Symbols"/>
              <a:buChar char="⮚"/>
            </a:pPr>
            <a:r>
              <a:rPr lang="en-GB" sz="2800" b="1" dirty="0">
                <a:solidFill>
                  <a:schemeClr val="dk1"/>
                </a:solidFill>
                <a:latin typeface="Calibri"/>
                <a:ea typeface="Calibri"/>
                <a:cs typeface="Calibri"/>
                <a:sym typeface="Calibri"/>
              </a:rPr>
              <a:t>Στις παραστατικές τέχνες: </a:t>
            </a:r>
            <a:r>
              <a:rPr lang="en-GB" sz="2800" dirty="0">
                <a:solidFill>
                  <a:schemeClr val="dk1"/>
                </a:solidFill>
                <a:latin typeface="Calibri"/>
                <a:ea typeface="Calibri"/>
                <a:cs typeface="Calibri"/>
                <a:sym typeface="Calibri"/>
              </a:rPr>
              <a:t>ατελής χωρίς την πολιτιστική διάσταση</a:t>
            </a:r>
          </a:p>
          <a:p>
            <a:pPr marL="622300" marR="0" lvl="0" indent="-558800" algn="just" rtl="0">
              <a:lnSpc>
                <a:spcPct val="150000"/>
              </a:lnSpc>
              <a:spcBef>
                <a:spcPts val="1200"/>
              </a:spcBef>
              <a:spcAft>
                <a:spcPts val="0"/>
              </a:spcAft>
              <a:buClr>
                <a:srgbClr val="04A6C2"/>
              </a:buClr>
              <a:buSzPts val="2500"/>
              <a:buFont typeface="Noto Sans Symbols"/>
              <a:buChar char="⮚"/>
            </a:pPr>
            <a:r>
              <a:rPr lang="en-GB" sz="2800" b="1" dirty="0">
                <a:solidFill>
                  <a:schemeClr val="dk1"/>
                </a:solidFill>
                <a:latin typeface="Calibri"/>
                <a:ea typeface="Calibri"/>
                <a:cs typeface="Calibri"/>
                <a:sym typeface="Calibri"/>
              </a:rPr>
              <a:t>Ο ρόλος του πολιτισμού: </a:t>
            </a:r>
            <a:r>
              <a:rPr lang="en-GB" sz="2800" dirty="0">
                <a:solidFill>
                  <a:schemeClr val="dk1"/>
                </a:solidFill>
                <a:latin typeface="Calibri"/>
                <a:ea typeface="Calibri"/>
                <a:cs typeface="Calibri"/>
                <a:sym typeface="Calibri"/>
              </a:rPr>
              <a:t>Οι αξίες, οι παραδόσεις και η καλλιτεχνική έκφραση διαμορφώνουν τις περιβαλλοντικές και οικονομικές πρακτικές</a:t>
            </a:r>
          </a:p>
        </p:txBody>
      </p:sp>
      <p:sp>
        <p:nvSpPr>
          <p:cNvPr id="155" name="Google Shape;155;g34519fc2d75_0_8"/>
          <p:cNvSpPr txBox="1"/>
          <p:nvPr/>
        </p:nvSpPr>
        <p:spPr>
          <a:xfrm>
            <a:off x="1254624" y="2072632"/>
            <a:ext cx="15583200" cy="86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Font typeface="Arial"/>
              <a:buNone/>
            </a:pPr>
            <a:r>
              <a:rPr lang="en-US" sz="5000" b="1" dirty="0">
                <a:solidFill>
                  <a:schemeClr val="dk1"/>
                </a:solidFill>
                <a:latin typeface="Calibri"/>
                <a:ea typeface="Calibri"/>
                <a:cs typeface="Calibri"/>
                <a:sym typeface="Calibri"/>
              </a:rPr>
              <a:t>Η τριπλή βάση (TBL)</a:t>
            </a:r>
            <a:endParaRPr sz="5000" b="1" dirty="0">
              <a:solidFill>
                <a:schemeClr val="dk1"/>
              </a:solidFill>
              <a:latin typeface="Calibri"/>
              <a:ea typeface="Calibri"/>
              <a:cs typeface="Calibri"/>
              <a:sym typeface="Calibri"/>
            </a:endParaRPr>
          </a:p>
        </p:txBody>
      </p:sp>
      <p:sp>
        <p:nvSpPr>
          <p:cNvPr id="156" name="Google Shape;156;g34519fc2d75_0_8"/>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5</a:t>
            </a:fld>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266D130A-2CD2-9622-2F99-74F10599D1F7}"/>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98321568-1382-FA8F-D35A-B4A579A978C9}"/>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C23A794A-523F-7AC1-3218-99C9FCAF8B47}"/>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50</a:t>
            </a:fld>
            <a:endParaRPr/>
          </a:p>
        </p:txBody>
      </p:sp>
      <p:sp>
        <p:nvSpPr>
          <p:cNvPr id="2" name="Google Shape;154;g34519fc2d75_0_8">
            <a:extLst>
              <a:ext uri="{FF2B5EF4-FFF2-40B4-BE49-F238E27FC236}">
                <a16:creationId xmlns:a16="http://schemas.microsoft.com/office/drawing/2014/main" id="{7A1743C8-7C04-CC3E-E8C6-4D9B1562B1F8}"/>
              </a:ext>
            </a:extLst>
          </p:cNvPr>
          <p:cNvSpPr txBox="1"/>
          <p:nvPr/>
        </p:nvSpPr>
        <p:spPr>
          <a:xfrm>
            <a:off x="1336525" y="3356549"/>
            <a:ext cx="15163800" cy="6370934"/>
          </a:xfrm>
          <a:prstGeom prst="rect">
            <a:avLst/>
          </a:prstGeom>
          <a:noFill/>
          <a:ln>
            <a:noFill/>
          </a:ln>
        </p:spPr>
        <p:txBody>
          <a:bodyPr spcFirstLastPara="1" wrap="square" lIns="91425" tIns="45700" rIns="91425" bIns="45700" anchor="t" anchorCtr="0">
            <a:spAutoFit/>
          </a:bodyPr>
          <a:lstStyle/>
          <a:p>
            <a:pPr marL="622300" indent="-558800" algn="just">
              <a:lnSpc>
                <a:spcPct val="150000"/>
              </a:lnSpc>
              <a:spcBef>
                <a:spcPts val="1200"/>
              </a:spcBef>
              <a:buClr>
                <a:srgbClr val="04A6C2"/>
              </a:buClr>
              <a:buSzPts val="2500"/>
              <a:buFont typeface="Noto Sans Symbols"/>
              <a:buChar char="⮚"/>
            </a:pPr>
            <a:r>
              <a:rPr lang="en-US" sz="2800" dirty="0">
                <a:solidFill>
                  <a:schemeClr val="dk1"/>
                </a:solidFill>
                <a:latin typeface="30"/>
                <a:ea typeface="Calibri"/>
                <a:cs typeface="Calibri"/>
              </a:rPr>
              <a:t>Συλλογή και μέτρηση δεδομένων: Ελέγξτε τους λογαριασμούς και τις συμβάσεις ενέργειας, χρησιμοποιήστε έξυπνους μετρητές για να παρακολουθείτε την κατανάλωση και εντοπίστε την κρυφή χρήση ενέργειας για να υπολογίσετε τους δείκτες απόδοσης (KPI).</a:t>
            </a:r>
            <a:endParaRPr lang="el-GR" sz="2800" dirty="0">
              <a:solidFill>
                <a:schemeClr val="dk1"/>
              </a:solidFill>
              <a:latin typeface="30"/>
              <a:ea typeface="Calibri"/>
              <a:cs typeface="Calibri"/>
            </a:endParaRPr>
          </a:p>
          <a:p>
            <a:pPr marL="622300" indent="-558800" algn="just">
              <a:lnSpc>
                <a:spcPct val="150000"/>
              </a:lnSpc>
              <a:spcBef>
                <a:spcPts val="1200"/>
              </a:spcBef>
              <a:buClr>
                <a:srgbClr val="04A6C2"/>
              </a:buClr>
              <a:buSzPts val="2500"/>
              <a:buFont typeface="Noto Sans Symbols"/>
              <a:buChar char="⮚"/>
            </a:pPr>
            <a:r>
              <a:rPr lang="en-US" sz="2800" dirty="0">
                <a:solidFill>
                  <a:schemeClr val="dk1"/>
                </a:solidFill>
                <a:latin typeface="30"/>
                <a:ea typeface="Calibri"/>
                <a:cs typeface="Calibri"/>
              </a:rPr>
              <a:t>Ενεργειακός έλεγχος και διάγνωση: Αξιολογήστε τις ανεπάρκειες σε κτίρια, φωτισμό, συστήματα HVAC, υλικά και μεταφορές για να εντοπίσετε τις βασικές περιοχές σπατάλης ενέργειας.</a:t>
            </a:r>
            <a:endParaRPr lang="el-GR" sz="2800" dirty="0">
              <a:solidFill>
                <a:schemeClr val="dk1"/>
              </a:solidFill>
              <a:latin typeface="30"/>
              <a:ea typeface="Calibri"/>
              <a:cs typeface="Calibri"/>
            </a:endParaRPr>
          </a:p>
          <a:p>
            <a:pPr marL="622300" indent="-558800" algn="just">
              <a:lnSpc>
                <a:spcPct val="150000"/>
              </a:lnSpc>
              <a:spcBef>
                <a:spcPts val="1200"/>
              </a:spcBef>
              <a:buClr>
                <a:srgbClr val="04A6C2"/>
              </a:buClr>
              <a:buSzPts val="2500"/>
              <a:buFont typeface="Noto Sans Symbols"/>
              <a:buChar char="⮚"/>
            </a:pPr>
            <a:r>
              <a:rPr lang="en-US" sz="2800" dirty="0">
                <a:solidFill>
                  <a:schemeClr val="dk1"/>
                </a:solidFill>
                <a:latin typeface="30"/>
                <a:ea typeface="Calibri"/>
                <a:cs typeface="Calibri"/>
              </a:rPr>
              <a:t>Ανάπτυξη σχεδίου δράσης: </a:t>
            </a:r>
            <a:r>
              <a:rPr lang="en-US" sz="2800" dirty="0" err="1">
                <a:solidFill>
                  <a:schemeClr val="dk1"/>
                </a:solidFill>
                <a:latin typeface="30"/>
                <a:ea typeface="Calibri"/>
                <a:cs typeface="Calibri"/>
              </a:rPr>
              <a:t>Δώστε προτεραιότητα σε </a:t>
            </a:r>
            <a:r>
              <a:rPr lang="en-US" sz="2800" dirty="0">
                <a:solidFill>
                  <a:schemeClr val="dk1"/>
                </a:solidFill>
                <a:latin typeface="30"/>
                <a:ea typeface="Calibri"/>
                <a:cs typeface="Calibri"/>
              </a:rPr>
              <a:t>δράσεις όπως η αναβάθμιση της μόνωσης, η μετάβαση σε LED, η χρήση ανανεώσιμων πηγών ενέργειας, </a:t>
            </a:r>
            <a:r>
              <a:rPr lang="en-US" sz="2800" dirty="0" err="1">
                <a:solidFill>
                  <a:schemeClr val="dk1"/>
                </a:solidFill>
                <a:latin typeface="30"/>
                <a:ea typeface="Calibri"/>
                <a:cs typeface="Calibri"/>
              </a:rPr>
              <a:t>ο εκσυγχρονισμός </a:t>
            </a:r>
            <a:r>
              <a:rPr lang="en-US" sz="2800" dirty="0">
                <a:solidFill>
                  <a:schemeClr val="dk1"/>
                </a:solidFill>
                <a:latin typeface="30"/>
                <a:ea typeface="Calibri"/>
                <a:cs typeface="Calibri"/>
              </a:rPr>
              <a:t>του συστήματος HVAC, η επαναχρησιμοποίηση υλικών και η προώθηση της κινητικότητας με χαμηλές εκπομπές άνθρακα.</a:t>
            </a:r>
            <a:endParaRPr lang="el-GR" sz="2800" dirty="0">
              <a:solidFill>
                <a:schemeClr val="dk1"/>
              </a:solidFill>
              <a:latin typeface="30"/>
              <a:ea typeface="Calibri"/>
              <a:cs typeface="Calibri"/>
            </a:endParaRPr>
          </a:p>
        </p:txBody>
      </p:sp>
      <p:sp>
        <p:nvSpPr>
          <p:cNvPr id="3" name="Google Shape;155;g34519fc2d75_0_8">
            <a:extLst>
              <a:ext uri="{FF2B5EF4-FFF2-40B4-BE49-F238E27FC236}">
                <a16:creationId xmlns:a16="http://schemas.microsoft.com/office/drawing/2014/main" id="{F1F359EA-0967-089F-0E2A-0B4100D0E8C0}"/>
              </a:ext>
            </a:extLst>
          </p:cNvPr>
          <p:cNvSpPr txBox="1"/>
          <p:nvPr/>
        </p:nvSpPr>
        <p:spPr>
          <a:xfrm>
            <a:off x="2348450" y="1561564"/>
            <a:ext cx="15583200" cy="1631175"/>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a:solidFill>
                  <a:schemeClr val="tx1"/>
                </a:solidFill>
                <a:latin typeface="Calibri"/>
                <a:ea typeface="Calibri"/>
                <a:cs typeface="Calibri"/>
                <a:sym typeface="Calibri"/>
              </a:rPr>
              <a:t>Μέτρηση, ανάλυση και βελτιστοποίηση της κατανάλωσης ενέργειας</a:t>
            </a:r>
            <a:endParaRPr lang="en-US" sz="5000" b="1" dirty="0">
              <a:solidFill>
                <a:schemeClr val="tx1"/>
              </a:solidFill>
              <a:latin typeface="Calibri"/>
              <a:ea typeface="Calibri"/>
              <a:cs typeface="Calibri"/>
              <a:sym typeface="Calibri"/>
            </a:endParaRPr>
          </a:p>
        </p:txBody>
      </p:sp>
      <p:sp>
        <p:nvSpPr>
          <p:cNvPr id="4" name="Google Shape;114;p3">
            <a:extLst>
              <a:ext uri="{FF2B5EF4-FFF2-40B4-BE49-F238E27FC236}">
                <a16:creationId xmlns:a16="http://schemas.microsoft.com/office/drawing/2014/main" id="{1E407DC5-3250-D426-5102-342B83C07D19}"/>
              </a:ext>
            </a:extLst>
          </p:cNvPr>
          <p:cNvSpPr/>
          <p:nvPr/>
        </p:nvSpPr>
        <p:spPr>
          <a:xfrm rot="10800000">
            <a:off x="2013100" y="74991"/>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7847607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65D2BCDB-C1D7-FD84-2332-DAC50EA49E91}"/>
            </a:ext>
          </a:extLst>
        </p:cNvPr>
        <p:cNvGrpSpPr/>
        <p:nvPr/>
      </p:nvGrpSpPr>
      <p:grpSpPr>
        <a:xfrm>
          <a:off x="0" y="0"/>
          <a:ext cx="0" cy="0"/>
          <a:chOff x="0" y="0"/>
          <a:chExt cx="0" cy="0"/>
        </a:xfrm>
      </p:grpSpPr>
      <p:pic>
        <p:nvPicPr>
          <p:cNvPr id="6" name="Imagen 1" descr="Diagrama&#10;&#10;El contenido generado por IA puede ser incorrecto.">
            <a:extLst>
              <a:ext uri="{FF2B5EF4-FFF2-40B4-BE49-F238E27FC236}">
                <a16:creationId xmlns:a16="http://schemas.microsoft.com/office/drawing/2014/main" id="{FAB6F10B-0620-150F-5C9F-B2D2B77E299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517672" y="5286583"/>
            <a:ext cx="8684739" cy="4771867"/>
          </a:xfrm>
          <a:prstGeom prst="rect">
            <a:avLst/>
          </a:prstGeom>
        </p:spPr>
      </p:pic>
      <p:sp>
        <p:nvSpPr>
          <p:cNvPr id="142" name="Google Shape;142;g34519fc2d75_0_0">
            <a:extLst>
              <a:ext uri="{FF2B5EF4-FFF2-40B4-BE49-F238E27FC236}">
                <a16:creationId xmlns:a16="http://schemas.microsoft.com/office/drawing/2014/main" id="{F3FA0861-8671-AA25-BFF6-C6DEB6771611}"/>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E9BC75EF-6BA8-C9FE-6344-1078F79711C0}"/>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51</a:t>
            </a:fld>
            <a:endParaRPr/>
          </a:p>
        </p:txBody>
      </p:sp>
      <p:sp>
        <p:nvSpPr>
          <p:cNvPr id="2" name="Google Shape;154;g34519fc2d75_0_8">
            <a:extLst>
              <a:ext uri="{FF2B5EF4-FFF2-40B4-BE49-F238E27FC236}">
                <a16:creationId xmlns:a16="http://schemas.microsoft.com/office/drawing/2014/main" id="{847C60D0-8505-F33C-2950-5880FE9EF360}"/>
              </a:ext>
            </a:extLst>
          </p:cNvPr>
          <p:cNvSpPr txBox="1"/>
          <p:nvPr/>
        </p:nvSpPr>
        <p:spPr>
          <a:xfrm>
            <a:off x="1336525" y="2678131"/>
            <a:ext cx="15163800" cy="4739719"/>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2400" b="1" dirty="0">
                <a:solidFill>
                  <a:schemeClr val="dk1"/>
                </a:solidFill>
                <a:latin typeface="30"/>
                <a:ea typeface="Calibri"/>
                <a:cs typeface="Calibri"/>
                <a:sym typeface="Calibri"/>
              </a:rPr>
              <a:t>Η κυκλική οικονομία </a:t>
            </a:r>
            <a:r>
              <a:rPr lang="en-US" sz="2400" dirty="0">
                <a:solidFill>
                  <a:schemeClr val="dk1"/>
                </a:solidFill>
                <a:latin typeface="30"/>
                <a:ea typeface="Calibri"/>
                <a:cs typeface="Calibri"/>
                <a:sym typeface="Calibri"/>
              </a:rPr>
              <a:t>διατηρεί τα προϊόντα και τα υλικά σε χρήση για όσο το δυνατόν περισσότερο, μειώνοντας τα απόβλητα και τη χρήση πρώτων υλών.</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30"/>
                <a:ea typeface="Calibri"/>
                <a:cs typeface="Calibri"/>
                <a:sym typeface="Calibri"/>
              </a:rPr>
              <a:t>Αντικαθιστά το γραμμικό μοντέλο «λήψη-παραγωγή-απόρριψη» με στρατηγικές όπως η επαναχρησιμοποίηση, η επισκευή, η ανακύκλωση και ο βιώσιμος σχεδιασμός.</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400" dirty="0">
                <a:solidFill>
                  <a:schemeClr val="dk1"/>
                </a:solidFill>
                <a:latin typeface="30"/>
                <a:ea typeface="Calibri"/>
                <a:cs typeface="Calibri"/>
                <a:sym typeface="Calibri"/>
              </a:rPr>
              <a:t>Στην ΕΕ, το μοντέλο αυτό αποτελεί προτεραιότητα στο πλαίσιο</a:t>
            </a:r>
          </a:p>
          <a:p>
            <a:pPr marL="63500" marR="0" lvl="0" algn="just" rtl="0">
              <a:lnSpc>
                <a:spcPct val="150000"/>
              </a:lnSpc>
              <a:spcBef>
                <a:spcPts val="1200"/>
              </a:spcBef>
              <a:spcAft>
                <a:spcPts val="0"/>
              </a:spcAft>
              <a:buClr>
                <a:srgbClr val="04A6C2"/>
              </a:buClr>
              <a:buSzPts val="2500"/>
            </a:pPr>
            <a:r>
              <a:rPr lang="en-US" sz="2400" dirty="0">
                <a:solidFill>
                  <a:schemeClr val="dk1"/>
                </a:solidFill>
                <a:latin typeface="30"/>
                <a:ea typeface="Calibri"/>
                <a:cs typeface="Calibri"/>
                <a:sym typeface="Calibri"/>
              </a:rPr>
              <a:t>	</a:t>
            </a:r>
            <a:r>
              <a:rPr lang="en-US" sz="2400" b="1" dirty="0">
                <a:solidFill>
                  <a:schemeClr val="dk1"/>
                </a:solidFill>
                <a:latin typeface="30"/>
                <a:ea typeface="Calibri"/>
                <a:cs typeface="Calibri"/>
                <a:sym typeface="Calibri"/>
              </a:rPr>
              <a:t>Σχέδιο Δράσης </a:t>
            </a:r>
            <a:r>
              <a:rPr lang="en-US" sz="2400" dirty="0">
                <a:solidFill>
                  <a:schemeClr val="dk1"/>
                </a:solidFill>
                <a:latin typeface="30"/>
                <a:ea typeface="Calibri"/>
                <a:cs typeface="Calibri"/>
                <a:sym typeface="Calibri"/>
              </a:rPr>
              <a:t>για την </a:t>
            </a:r>
            <a:r>
              <a:rPr lang="en-US" sz="2400" b="1" dirty="0">
                <a:solidFill>
                  <a:schemeClr val="dk1"/>
                </a:solidFill>
                <a:latin typeface="30"/>
                <a:ea typeface="Calibri"/>
                <a:cs typeface="Calibri"/>
                <a:sym typeface="Calibri"/>
              </a:rPr>
              <a:t>Κυκλική Οικονομία (2020) </a:t>
            </a:r>
          </a:p>
          <a:p>
            <a:pPr marL="63500" marR="0" lvl="0" algn="just" rtl="0">
              <a:lnSpc>
                <a:spcPct val="150000"/>
              </a:lnSpc>
              <a:spcBef>
                <a:spcPts val="1200"/>
              </a:spcBef>
              <a:spcAft>
                <a:spcPts val="0"/>
              </a:spcAft>
              <a:buClr>
                <a:srgbClr val="04A6C2"/>
              </a:buClr>
              <a:buSzPts val="2500"/>
            </a:pPr>
            <a:r>
              <a:rPr lang="en-US" sz="2400" dirty="0">
                <a:solidFill>
                  <a:schemeClr val="dk1"/>
                </a:solidFill>
                <a:latin typeface="30"/>
                <a:ea typeface="Calibri"/>
                <a:cs typeface="Calibri"/>
                <a:sym typeface="Calibri"/>
              </a:rPr>
              <a:t>	που ευθυγραμμίζεται με την Ευρωπαϊκή Πράσινη Συμφωνία.</a:t>
            </a:r>
          </a:p>
        </p:txBody>
      </p:sp>
      <p:sp>
        <p:nvSpPr>
          <p:cNvPr id="3" name="Google Shape;155;g34519fc2d75_0_8">
            <a:extLst>
              <a:ext uri="{FF2B5EF4-FFF2-40B4-BE49-F238E27FC236}">
                <a16:creationId xmlns:a16="http://schemas.microsoft.com/office/drawing/2014/main" id="{EA2ED01E-4FD7-4534-B633-6CBB1872A3A8}"/>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Κυκλική οικονομία στον πολιτιστικό τομέα</a:t>
            </a:r>
          </a:p>
        </p:txBody>
      </p:sp>
      <p:sp>
        <p:nvSpPr>
          <p:cNvPr id="5" name="Google Shape;143;g34519fc2d75_0_0">
            <a:extLst>
              <a:ext uri="{FF2B5EF4-FFF2-40B4-BE49-F238E27FC236}">
                <a16:creationId xmlns:a16="http://schemas.microsoft.com/office/drawing/2014/main" id="{EE30D722-5209-E4C0-79F9-9D442E511C64}"/>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94914633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92878B58-9469-50E5-CC58-EA9925504BDA}"/>
            </a:ext>
          </a:extLst>
        </p:cNvPr>
        <p:cNvGrpSpPr/>
        <p:nvPr/>
      </p:nvGrpSpPr>
      <p:grpSpPr>
        <a:xfrm>
          <a:off x="0" y="0"/>
          <a:ext cx="0" cy="0"/>
          <a:chOff x="0" y="0"/>
          <a:chExt cx="0" cy="0"/>
        </a:xfrm>
      </p:grpSpPr>
      <p:pic>
        <p:nvPicPr>
          <p:cNvPr id="6" name="Imagen 2" descr="Diagrama&#10;&#10;El contenido generado por IA puede ser incorrecto.">
            <a:extLst>
              <a:ext uri="{FF2B5EF4-FFF2-40B4-BE49-F238E27FC236}">
                <a16:creationId xmlns:a16="http://schemas.microsoft.com/office/drawing/2014/main" id="{8503C967-6162-315A-27FB-26A8D2F5D8C9}"/>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2823" t="24645" r="2987"/>
          <a:stretch>
            <a:fillRect/>
          </a:stretch>
        </p:blipFill>
        <p:spPr bwMode="auto">
          <a:xfrm>
            <a:off x="11521440" y="2861027"/>
            <a:ext cx="6701807" cy="6701807"/>
          </a:xfrm>
          <a:prstGeom prst="rect">
            <a:avLst/>
          </a:prstGeom>
          <a:ln>
            <a:noFill/>
          </a:ln>
          <a:extLst>
            <a:ext uri="{53640926-AAD7-44D8-BBD7-CCE9431645EC}">
              <a14:shadowObscured xmlns:a14="http://schemas.microsoft.com/office/drawing/2010/main"/>
            </a:ext>
          </a:extLst>
        </p:spPr>
      </p:pic>
      <p:sp>
        <p:nvSpPr>
          <p:cNvPr id="142" name="Google Shape;142;g34519fc2d75_0_0">
            <a:extLst>
              <a:ext uri="{FF2B5EF4-FFF2-40B4-BE49-F238E27FC236}">
                <a16:creationId xmlns:a16="http://schemas.microsoft.com/office/drawing/2014/main" id="{5181CC17-DBAC-8ED6-AF07-D5B1139C8CB4}"/>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E2D19AF1-78A9-D052-C39E-D9ED04514DEE}"/>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52</a:t>
            </a:fld>
            <a:endParaRPr/>
          </a:p>
        </p:txBody>
      </p:sp>
      <p:sp>
        <p:nvSpPr>
          <p:cNvPr id="2" name="Google Shape;154;g34519fc2d75_0_8">
            <a:extLst>
              <a:ext uri="{FF2B5EF4-FFF2-40B4-BE49-F238E27FC236}">
                <a16:creationId xmlns:a16="http://schemas.microsoft.com/office/drawing/2014/main" id="{CBB195C0-0DBA-043A-13ED-6975366953E3}"/>
              </a:ext>
            </a:extLst>
          </p:cNvPr>
          <p:cNvSpPr txBox="1"/>
          <p:nvPr/>
        </p:nvSpPr>
        <p:spPr>
          <a:xfrm>
            <a:off x="1336526" y="3032097"/>
            <a:ext cx="10184914" cy="7201931"/>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n-US" sz="3200" b="1" dirty="0">
                <a:solidFill>
                  <a:schemeClr val="dk1"/>
                </a:solidFill>
                <a:latin typeface="30"/>
                <a:ea typeface="Calibri"/>
                <a:cs typeface="Calibri"/>
                <a:sym typeface="Calibri"/>
              </a:rPr>
              <a:t>Γιατί είναι σημαντικό</a:t>
            </a:r>
            <a:r>
              <a:rPr lang="el-GR" sz="3200" b="1" dirty="0">
                <a:solidFill>
                  <a:schemeClr val="dk1"/>
                </a:solidFill>
                <a:latin typeface="30"/>
                <a:ea typeface="Calibri"/>
                <a:cs typeface="Calibri"/>
                <a:sym typeface="Calibri"/>
              </a:rPr>
              <a:t>;</a:t>
            </a:r>
            <a:endParaRPr lang="en-US" sz="3200" b="1" dirty="0">
              <a:solidFill>
                <a:schemeClr val="dk1"/>
              </a:solidFill>
              <a:latin typeface="30"/>
              <a:ea typeface="Calibri"/>
              <a:cs typeface="Calibri"/>
              <a:sym typeface="Calibri"/>
            </a:endParaRPr>
          </a:p>
          <a:p>
            <a:pPr marL="63500" lvl="0" algn="just">
              <a:lnSpc>
                <a:spcPct val="150000"/>
              </a:lnSpc>
              <a:spcBef>
                <a:spcPts val="1200"/>
              </a:spcBef>
              <a:buClr>
                <a:srgbClr val="04A6C2"/>
              </a:buClr>
              <a:buSzPts val="2500"/>
            </a:pPr>
            <a:r>
              <a:rPr lang="en-US" sz="2400" dirty="0">
                <a:solidFill>
                  <a:schemeClr val="dk1"/>
                </a:solidFill>
                <a:latin typeface="Calibri"/>
                <a:ea typeface="Calibri"/>
                <a:cs typeface="Calibri"/>
                <a:sym typeface="Calibri"/>
              </a:rPr>
              <a:t>	• </a:t>
            </a:r>
            <a:r>
              <a:rPr lang="en-US" sz="2400" dirty="0">
                <a:solidFill>
                  <a:schemeClr val="dk1"/>
                </a:solidFill>
                <a:latin typeface="30"/>
                <a:ea typeface="Calibri"/>
                <a:cs typeface="Calibri"/>
                <a:sym typeface="Calibri"/>
              </a:rPr>
              <a:t>Η κατανάλωση ενέργειας ποικίλλει ανάλογα με τις δραστηριότητες</a:t>
            </a:r>
            <a:endParaRPr lang="el-GR" sz="2400" dirty="0">
              <a:solidFill>
                <a:schemeClr val="dk1"/>
              </a:solidFill>
              <a:latin typeface="30"/>
              <a:ea typeface="Calibri"/>
              <a:cs typeface="Calibri"/>
              <a:sym typeface="Calibri"/>
            </a:endParaRPr>
          </a:p>
          <a:p>
            <a:pPr marL="63500" lvl="0" algn="just">
              <a:lnSpc>
                <a:spcPct val="150000"/>
              </a:lnSpc>
              <a:spcBef>
                <a:spcPts val="1200"/>
              </a:spcBef>
              <a:buClr>
                <a:srgbClr val="04A6C2"/>
              </a:buClr>
              <a:buSzPts val="2500"/>
            </a:pPr>
            <a:r>
              <a:rPr lang="en-US" sz="2400" dirty="0">
                <a:solidFill>
                  <a:schemeClr val="dk1"/>
                </a:solidFill>
                <a:latin typeface="30"/>
                <a:ea typeface="Calibri"/>
                <a:cs typeface="Calibri"/>
                <a:sym typeface="Calibri"/>
              </a:rPr>
              <a:t> </a:t>
            </a:r>
            <a:r>
              <a:rPr lang="el-GR" sz="2400" dirty="0">
                <a:solidFill>
                  <a:schemeClr val="dk1"/>
                </a:solidFill>
                <a:latin typeface="30"/>
                <a:ea typeface="Calibri"/>
                <a:cs typeface="Calibri"/>
                <a:sym typeface="Calibri"/>
              </a:rPr>
              <a:t>		</a:t>
            </a:r>
            <a:r>
              <a:rPr lang="en-US" sz="2400" dirty="0">
                <a:solidFill>
                  <a:schemeClr val="dk1"/>
                </a:solidFill>
                <a:latin typeface="30"/>
                <a:ea typeface="Calibri"/>
                <a:cs typeface="Calibri"/>
                <a:sym typeface="Calibri"/>
              </a:rPr>
              <a:t>→ απαιτείται μια σαφής βάση αναφοράς.</a:t>
            </a:r>
          </a:p>
          <a:p>
            <a:pPr marL="63500" lvl="0" algn="just">
              <a:lnSpc>
                <a:spcPct val="150000"/>
              </a:lnSpc>
              <a:spcBef>
                <a:spcPts val="1200"/>
              </a:spcBef>
              <a:buClr>
                <a:srgbClr val="04A6C2"/>
              </a:buClr>
              <a:buSzPts val="2500"/>
            </a:pPr>
            <a:r>
              <a:rPr lang="en-US" sz="2400" dirty="0">
                <a:solidFill>
                  <a:schemeClr val="dk1"/>
                </a:solidFill>
                <a:latin typeface="Calibri"/>
                <a:ea typeface="Calibri"/>
                <a:cs typeface="Calibri"/>
                <a:sym typeface="Calibri"/>
              </a:rPr>
              <a:t>	• </a:t>
            </a:r>
            <a:r>
              <a:rPr lang="en-US" sz="2400" dirty="0">
                <a:solidFill>
                  <a:schemeClr val="dk1"/>
                </a:solidFill>
                <a:latin typeface="30"/>
                <a:ea typeface="Calibri"/>
                <a:cs typeface="Calibri"/>
                <a:sym typeface="Calibri"/>
              </a:rPr>
              <a:t>Μειώνει το κόστος + τον περιβαλλοντικό αντίκτυπο.</a:t>
            </a:r>
            <a:endParaRPr lang="el-GR" sz="2400" dirty="0">
              <a:solidFill>
                <a:schemeClr val="dk1"/>
              </a:solidFill>
              <a:latin typeface="30"/>
              <a:ea typeface="Calibri"/>
              <a:cs typeface="Calibri"/>
              <a:sym typeface="Calibri"/>
            </a:endParaRPr>
          </a:p>
          <a:p>
            <a:pPr marL="63500" lvl="0" algn="just">
              <a:lnSpc>
                <a:spcPct val="150000"/>
              </a:lnSpc>
              <a:spcBef>
                <a:spcPts val="1200"/>
              </a:spcBef>
              <a:buClr>
                <a:srgbClr val="04A6C2"/>
              </a:buClr>
              <a:buSzPts val="2500"/>
            </a:pPr>
            <a:endParaRPr lang="en-US" sz="2400" dirty="0">
              <a:solidFill>
                <a:schemeClr val="dk1"/>
              </a:solidFill>
              <a:latin typeface="30"/>
              <a:ea typeface="Calibri"/>
              <a:cs typeface="Calibri"/>
              <a:sym typeface="Calibri"/>
            </a:endParaRPr>
          </a:p>
          <a:p>
            <a:pPr marL="63500" lvl="0" algn="just">
              <a:lnSpc>
                <a:spcPct val="150000"/>
              </a:lnSpc>
              <a:spcBef>
                <a:spcPts val="1200"/>
              </a:spcBef>
              <a:buClr>
                <a:srgbClr val="04A6C2"/>
              </a:buClr>
              <a:buSzPts val="2500"/>
            </a:pPr>
            <a:r>
              <a:rPr lang="en-US" sz="2400" b="1" dirty="0">
                <a:solidFill>
                  <a:schemeClr val="dk1"/>
                </a:solidFill>
                <a:latin typeface="30"/>
                <a:ea typeface="Calibri"/>
                <a:cs typeface="Calibri"/>
                <a:sym typeface="Calibri"/>
              </a:rPr>
              <a:t>1. Συλλογή δεδομένων και μέτρηση</a:t>
            </a:r>
          </a:p>
          <a:p>
            <a:pPr marL="63500" lvl="0" algn="just">
              <a:lnSpc>
                <a:spcPct val="150000"/>
              </a:lnSpc>
              <a:spcBef>
                <a:spcPts val="1200"/>
              </a:spcBef>
              <a:buClr>
                <a:srgbClr val="04A6C2"/>
              </a:buClr>
              <a:buSzPts val="2500"/>
            </a:pPr>
            <a:r>
              <a:rPr lang="en-US" sz="2400" dirty="0">
                <a:solidFill>
                  <a:schemeClr val="dk1"/>
                </a:solidFill>
                <a:latin typeface="Calibri"/>
                <a:ea typeface="Calibri"/>
                <a:cs typeface="Calibri"/>
                <a:sym typeface="Calibri"/>
              </a:rPr>
              <a:t>	• </a:t>
            </a:r>
            <a:r>
              <a:rPr lang="en-US" sz="2400" dirty="0">
                <a:solidFill>
                  <a:schemeClr val="dk1"/>
                </a:solidFill>
                <a:latin typeface="30"/>
                <a:ea typeface="Calibri"/>
                <a:cs typeface="Calibri"/>
                <a:sym typeface="Calibri"/>
              </a:rPr>
              <a:t>Ελέγξτε τιμολόγια και συμβάσεις (12+ μήνες).</a:t>
            </a:r>
          </a:p>
          <a:p>
            <a:pPr marL="63500" lvl="0" algn="just">
              <a:lnSpc>
                <a:spcPct val="150000"/>
              </a:lnSpc>
              <a:spcBef>
                <a:spcPts val="1200"/>
              </a:spcBef>
              <a:buClr>
                <a:srgbClr val="04A6C2"/>
              </a:buClr>
              <a:buSzPts val="2500"/>
            </a:pPr>
            <a:r>
              <a:rPr lang="en-US" sz="2400" dirty="0">
                <a:solidFill>
                  <a:schemeClr val="dk1"/>
                </a:solidFill>
                <a:latin typeface="Calibri"/>
                <a:ea typeface="Calibri"/>
                <a:cs typeface="Calibri"/>
                <a:sym typeface="Calibri"/>
              </a:rPr>
              <a:t>	• </a:t>
            </a:r>
            <a:r>
              <a:rPr lang="en-US" sz="2400" dirty="0">
                <a:solidFill>
                  <a:schemeClr val="dk1"/>
                </a:solidFill>
                <a:latin typeface="30"/>
                <a:ea typeface="Calibri"/>
                <a:cs typeface="Calibri"/>
                <a:sym typeface="Calibri"/>
              </a:rPr>
              <a:t>Χρήση έξυπνων μετρητών (αμφιθέατρο, αίθουσες πρόβας, HVAC, φωτισμός).</a:t>
            </a:r>
          </a:p>
          <a:p>
            <a:pPr marL="63500" lvl="0" algn="just">
              <a:lnSpc>
                <a:spcPct val="150000"/>
              </a:lnSpc>
              <a:spcBef>
                <a:spcPts val="1200"/>
              </a:spcBef>
              <a:buClr>
                <a:srgbClr val="04A6C2"/>
              </a:buClr>
              <a:buSzPts val="2500"/>
            </a:pPr>
            <a:r>
              <a:rPr lang="en-US" sz="2400" dirty="0">
                <a:solidFill>
                  <a:schemeClr val="dk1"/>
                </a:solidFill>
                <a:latin typeface="Calibri"/>
                <a:ea typeface="Calibri"/>
                <a:cs typeface="Calibri"/>
                <a:sym typeface="Calibri"/>
              </a:rPr>
              <a:t>	• </a:t>
            </a:r>
            <a:r>
              <a:rPr lang="en-US" sz="2400" dirty="0">
                <a:solidFill>
                  <a:schemeClr val="dk1"/>
                </a:solidFill>
                <a:latin typeface="30"/>
                <a:ea typeface="Calibri"/>
                <a:cs typeface="Calibri"/>
                <a:sym typeface="Calibri"/>
              </a:rPr>
              <a:t>Προσδιορισμός προτύπων + κρυφής κατανάλωσης ενέργειας.</a:t>
            </a:r>
          </a:p>
        </p:txBody>
      </p:sp>
      <p:sp>
        <p:nvSpPr>
          <p:cNvPr id="3" name="Google Shape;155;g34519fc2d75_0_8">
            <a:extLst>
              <a:ext uri="{FF2B5EF4-FFF2-40B4-BE49-F238E27FC236}">
                <a16:creationId xmlns:a16="http://schemas.microsoft.com/office/drawing/2014/main" id="{7DC0937A-7284-883B-873F-14D96F2B3CDF}"/>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Εφαρμογές της κυκλικής οικονομίας στις παραστατικές τέχνες</a:t>
            </a:r>
          </a:p>
        </p:txBody>
      </p:sp>
      <p:sp>
        <p:nvSpPr>
          <p:cNvPr id="4" name="Google Shape;114;p3">
            <a:extLst>
              <a:ext uri="{FF2B5EF4-FFF2-40B4-BE49-F238E27FC236}">
                <a16:creationId xmlns:a16="http://schemas.microsoft.com/office/drawing/2014/main" id="{98F0BAB5-340F-DD24-AD4A-04898D534495}"/>
              </a:ext>
            </a:extLst>
          </p:cNvPr>
          <p:cNvSpPr/>
          <p:nvPr/>
        </p:nvSpPr>
        <p:spPr>
          <a:xfrm rot="10800000">
            <a:off x="2013100" y="74991"/>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63112544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5D52EC65-88D6-6A34-1DCA-C42092905E21}"/>
            </a:ext>
          </a:extLst>
        </p:cNvPr>
        <p:cNvGrpSpPr/>
        <p:nvPr/>
      </p:nvGrpSpPr>
      <p:grpSpPr>
        <a:xfrm>
          <a:off x="0" y="0"/>
          <a:ext cx="0" cy="0"/>
          <a:chOff x="0" y="0"/>
          <a:chExt cx="0" cy="0"/>
        </a:xfrm>
      </p:grpSpPr>
      <p:pic>
        <p:nvPicPr>
          <p:cNvPr id="5" name="Imagen 2" descr="Diagrama&#10;&#10;El contenido generado por IA puede ser incorrecto.">
            <a:extLst>
              <a:ext uri="{FF2B5EF4-FFF2-40B4-BE49-F238E27FC236}">
                <a16:creationId xmlns:a16="http://schemas.microsoft.com/office/drawing/2014/main" id="{76BD9353-C4C7-6B0E-925F-618C200A9264}"/>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2823" t="24645" r="2987"/>
          <a:stretch>
            <a:fillRect/>
          </a:stretch>
        </p:blipFill>
        <p:spPr bwMode="auto">
          <a:xfrm>
            <a:off x="11521440" y="2861027"/>
            <a:ext cx="6701807" cy="6701807"/>
          </a:xfrm>
          <a:prstGeom prst="rect">
            <a:avLst/>
          </a:prstGeom>
          <a:ln>
            <a:noFill/>
          </a:ln>
          <a:extLst>
            <a:ext uri="{53640926-AAD7-44D8-BBD7-CCE9431645EC}">
              <a14:shadowObscured xmlns:a14="http://schemas.microsoft.com/office/drawing/2010/main"/>
            </a:ext>
          </a:extLst>
        </p:spPr>
      </p:pic>
      <p:sp>
        <p:nvSpPr>
          <p:cNvPr id="142" name="Google Shape;142;g34519fc2d75_0_0">
            <a:extLst>
              <a:ext uri="{FF2B5EF4-FFF2-40B4-BE49-F238E27FC236}">
                <a16:creationId xmlns:a16="http://schemas.microsoft.com/office/drawing/2014/main" id="{98CCCEC3-CA03-0229-2413-562BC20C5DC6}"/>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157856AA-FD36-D700-06EF-B7A5A183F3B0}"/>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53</a:t>
            </a:fld>
            <a:endParaRPr/>
          </a:p>
        </p:txBody>
      </p:sp>
      <p:sp>
        <p:nvSpPr>
          <p:cNvPr id="2" name="Google Shape;154;g34519fc2d75_0_8">
            <a:extLst>
              <a:ext uri="{FF2B5EF4-FFF2-40B4-BE49-F238E27FC236}">
                <a16:creationId xmlns:a16="http://schemas.microsoft.com/office/drawing/2014/main" id="{38964AD4-9074-A64F-09DA-F5F0FCE0ADE5}"/>
              </a:ext>
            </a:extLst>
          </p:cNvPr>
          <p:cNvSpPr txBox="1"/>
          <p:nvPr/>
        </p:nvSpPr>
        <p:spPr>
          <a:xfrm>
            <a:off x="1336526" y="3287731"/>
            <a:ext cx="10184914" cy="6863377"/>
          </a:xfrm>
          <a:prstGeom prst="rect">
            <a:avLst/>
          </a:prstGeom>
          <a:noFill/>
          <a:ln>
            <a:noFill/>
          </a:ln>
        </p:spPr>
        <p:txBody>
          <a:bodyPr spcFirstLastPara="1" wrap="square" lIns="91425" tIns="45700" rIns="91425" bIns="45700" anchor="t" anchorCtr="0">
            <a:spAutoFit/>
          </a:bodyPr>
          <a:lstStyle/>
          <a:p>
            <a:pPr marL="63500" lvl="0" algn="just">
              <a:lnSpc>
                <a:spcPct val="150000"/>
              </a:lnSpc>
              <a:spcBef>
                <a:spcPts val="1200"/>
              </a:spcBef>
              <a:buClr>
                <a:srgbClr val="04A6C2"/>
              </a:buClr>
              <a:buSzPts val="2500"/>
            </a:pPr>
            <a:r>
              <a:rPr lang="en-US" sz="2400" b="1" dirty="0">
                <a:solidFill>
                  <a:schemeClr val="dk1"/>
                </a:solidFill>
                <a:latin typeface="30"/>
                <a:ea typeface="Calibri"/>
                <a:cs typeface="Calibri"/>
                <a:sym typeface="Calibri"/>
              </a:rPr>
              <a:t>2. Ενεργειακός έλεγχος και διάγνωση</a:t>
            </a:r>
            <a:endParaRPr lang="en-US" sz="2400" dirty="0">
              <a:solidFill>
                <a:schemeClr val="dk1"/>
              </a:solidFill>
              <a:latin typeface="30"/>
              <a:ea typeface="Calibri"/>
              <a:cs typeface="Calibri"/>
              <a:sym typeface="Calibri"/>
            </a:endParaRPr>
          </a:p>
          <a:p>
            <a:pPr marL="63500" lvl="0">
              <a:lnSpc>
                <a:spcPct val="150000"/>
              </a:lnSpc>
              <a:spcBef>
                <a:spcPts val="1200"/>
              </a:spcBef>
              <a:buClr>
                <a:srgbClr val="04A6C2"/>
              </a:buClr>
              <a:buSzPts val="2500"/>
            </a:pPr>
            <a:r>
              <a:rPr lang="en-US" sz="2400" dirty="0">
                <a:solidFill>
                  <a:schemeClr val="dk1"/>
                </a:solidFill>
                <a:latin typeface="Calibri"/>
                <a:ea typeface="Calibri"/>
                <a:cs typeface="Calibri"/>
                <a:sym typeface="Calibri"/>
              </a:rPr>
              <a:t>	• </a:t>
            </a:r>
            <a:r>
              <a:rPr lang="en-US" sz="2400" dirty="0">
                <a:solidFill>
                  <a:schemeClr val="dk1"/>
                </a:solidFill>
                <a:latin typeface="30"/>
                <a:ea typeface="Calibri"/>
                <a:cs typeface="Calibri"/>
                <a:sym typeface="Calibri"/>
              </a:rPr>
              <a:t>Δομή κτιρίου </a:t>
            </a:r>
            <a:r>
              <a:rPr lang="en-US" sz="2400" dirty="0">
                <a:solidFill>
                  <a:schemeClr val="dk1"/>
                </a:solidFill>
                <a:latin typeface="Calibri"/>
                <a:ea typeface="Calibri"/>
                <a:cs typeface="Calibri"/>
                <a:sym typeface="Calibri"/>
              </a:rPr>
              <a:t>• </a:t>
            </a:r>
            <a:r>
              <a:rPr lang="en-US" sz="2400" dirty="0">
                <a:solidFill>
                  <a:schemeClr val="dk1"/>
                </a:solidFill>
                <a:latin typeface="30"/>
                <a:ea typeface="Calibri"/>
                <a:cs typeface="Calibri"/>
                <a:sym typeface="Calibri"/>
              </a:rPr>
              <a:t>Φωτισμός </a:t>
            </a:r>
            <a:r>
              <a:rPr lang="en-US" sz="2400" dirty="0">
                <a:solidFill>
                  <a:schemeClr val="dk1"/>
                </a:solidFill>
                <a:latin typeface="Calibri"/>
                <a:ea typeface="Calibri"/>
                <a:cs typeface="Calibri"/>
                <a:sym typeface="Calibri"/>
              </a:rPr>
              <a:t>• </a:t>
            </a:r>
            <a:r>
              <a:rPr lang="en-US" sz="2400" dirty="0">
                <a:solidFill>
                  <a:schemeClr val="dk1"/>
                </a:solidFill>
                <a:latin typeface="30"/>
                <a:ea typeface="Calibri"/>
                <a:cs typeface="Calibri"/>
                <a:sym typeface="Calibri"/>
              </a:rPr>
              <a:t>Μετακινήσεις/μεταφορές</a:t>
            </a:r>
          </a:p>
          <a:p>
            <a:pPr marL="63500" lvl="0">
              <a:lnSpc>
                <a:spcPct val="150000"/>
              </a:lnSpc>
              <a:spcBef>
                <a:spcPts val="1200"/>
              </a:spcBef>
              <a:buClr>
                <a:srgbClr val="04A6C2"/>
              </a:buClr>
              <a:buSzPts val="2500"/>
            </a:pPr>
            <a:r>
              <a:rPr lang="en-US" sz="2400" dirty="0">
                <a:solidFill>
                  <a:schemeClr val="dk1"/>
                </a:solidFill>
                <a:latin typeface="Calibri"/>
                <a:ea typeface="Calibri"/>
                <a:cs typeface="Calibri"/>
                <a:sym typeface="Calibri"/>
              </a:rPr>
              <a:t>	• </a:t>
            </a:r>
            <a:r>
              <a:rPr lang="en-US" sz="2400" dirty="0">
                <a:solidFill>
                  <a:schemeClr val="dk1"/>
                </a:solidFill>
                <a:latin typeface="30"/>
                <a:ea typeface="Calibri"/>
                <a:cs typeface="Calibri"/>
                <a:sym typeface="Calibri"/>
              </a:rPr>
              <a:t>HVAC, </a:t>
            </a:r>
            <a:r>
              <a:rPr lang="en-US" sz="2400" dirty="0" err="1">
                <a:solidFill>
                  <a:schemeClr val="dk1"/>
                </a:solidFill>
                <a:latin typeface="30"/>
                <a:ea typeface="Calibri"/>
                <a:cs typeface="Calibri"/>
                <a:sym typeface="Calibri"/>
              </a:rPr>
              <a:t>εκσυγχρονισμός</a:t>
            </a:r>
            <a:r>
              <a:rPr lang="en-US" sz="2400" dirty="0">
                <a:solidFill>
                  <a:schemeClr val="dk1"/>
                </a:solidFill>
                <a:latin typeface="30"/>
                <a:ea typeface="Calibri"/>
                <a:cs typeface="Calibri"/>
                <a:sym typeface="Calibri"/>
              </a:rPr>
              <a:t>, προσθήκη ζωνών/προγραμματισμού - </a:t>
            </a:r>
            <a:r>
              <a:rPr lang="el-GR" sz="2400" dirty="0">
                <a:solidFill>
                  <a:schemeClr val="dk1"/>
                </a:solidFill>
                <a:latin typeface="30"/>
                <a:ea typeface="Calibri"/>
                <a:cs typeface="Calibri"/>
                <a:sym typeface="Calibri"/>
              </a:rPr>
              <a:t>			</a:t>
            </a:r>
            <a:r>
              <a:rPr lang="en-US" sz="2400" dirty="0" err="1">
                <a:solidFill>
                  <a:schemeClr val="dk1"/>
                </a:solidFill>
                <a:latin typeface="30"/>
                <a:ea typeface="Calibri"/>
                <a:cs typeface="Calibri"/>
                <a:sym typeface="Calibri"/>
              </a:rPr>
              <a:t>Σκηνικά</a:t>
            </a:r>
            <a:r>
              <a:rPr lang="en-US" sz="2400" dirty="0">
                <a:solidFill>
                  <a:schemeClr val="dk1"/>
                </a:solidFill>
                <a:latin typeface="30"/>
                <a:ea typeface="Calibri"/>
                <a:cs typeface="Calibri"/>
                <a:sym typeface="Calibri"/>
              </a:rPr>
              <a:t>/συνθέσεις</a:t>
            </a:r>
          </a:p>
          <a:p>
            <a:pPr marL="63500" marR="0" lvl="0" algn="just" rtl="0">
              <a:lnSpc>
                <a:spcPct val="150000"/>
              </a:lnSpc>
              <a:spcBef>
                <a:spcPts val="1200"/>
              </a:spcBef>
              <a:spcAft>
                <a:spcPts val="0"/>
              </a:spcAft>
              <a:buClr>
                <a:srgbClr val="04A6C2"/>
              </a:buClr>
              <a:buSzPts val="2500"/>
            </a:pPr>
            <a:r>
              <a:rPr lang="en-US" sz="2400" b="1" dirty="0">
                <a:solidFill>
                  <a:schemeClr val="dk1"/>
                </a:solidFill>
                <a:latin typeface="30"/>
                <a:ea typeface="Calibri"/>
                <a:cs typeface="Calibri"/>
                <a:sym typeface="Calibri"/>
              </a:rPr>
              <a:t>3. Σχέδιο δράσης για την εξοικονόμηση ενέργειας</a:t>
            </a:r>
          </a:p>
          <a:p>
            <a:pPr marL="63500" lvl="0" algn="just">
              <a:lnSpc>
                <a:spcPct val="150000"/>
              </a:lnSpc>
              <a:spcBef>
                <a:spcPts val="1200"/>
              </a:spcBef>
              <a:buClr>
                <a:srgbClr val="04A6C2"/>
              </a:buClr>
              <a:buSzPts val="2500"/>
            </a:pPr>
            <a:r>
              <a:rPr lang="en-US" sz="2400" dirty="0">
                <a:solidFill>
                  <a:schemeClr val="dk1"/>
                </a:solidFill>
                <a:latin typeface="Calibri"/>
                <a:ea typeface="Calibri"/>
                <a:cs typeface="Calibri"/>
                <a:sym typeface="Calibri"/>
              </a:rPr>
              <a:t>	• </a:t>
            </a:r>
            <a:r>
              <a:rPr lang="en-US" sz="2400" dirty="0">
                <a:solidFill>
                  <a:schemeClr val="dk1"/>
                </a:solidFill>
                <a:latin typeface="30"/>
                <a:ea typeface="Calibri"/>
                <a:cs typeface="Calibri"/>
                <a:sym typeface="Calibri"/>
              </a:rPr>
              <a:t>Αναβάθμιση μόνωσης </a:t>
            </a:r>
            <a:r>
              <a:rPr lang="en-US" sz="2400" dirty="0">
                <a:solidFill>
                  <a:schemeClr val="dk1"/>
                </a:solidFill>
                <a:latin typeface="Calibri"/>
                <a:ea typeface="Calibri"/>
                <a:cs typeface="Calibri"/>
                <a:sym typeface="Calibri"/>
              </a:rPr>
              <a:t>• </a:t>
            </a:r>
            <a:r>
              <a:rPr lang="en-US" sz="2400" dirty="0">
                <a:solidFill>
                  <a:schemeClr val="dk1"/>
                </a:solidFill>
                <a:latin typeface="30"/>
                <a:ea typeface="Calibri"/>
                <a:cs typeface="Calibri"/>
                <a:sym typeface="Calibri"/>
              </a:rPr>
              <a:t>Εγκατάσταση ανανεώσιμων πηγών </a:t>
            </a:r>
          </a:p>
          <a:p>
            <a:pPr marL="63500" lvl="0" algn="just">
              <a:lnSpc>
                <a:spcPct val="150000"/>
              </a:lnSpc>
              <a:spcBef>
                <a:spcPts val="1200"/>
              </a:spcBef>
              <a:buClr>
                <a:srgbClr val="04A6C2"/>
              </a:buClr>
              <a:buSzPts val="2500"/>
            </a:pPr>
            <a:r>
              <a:rPr lang="en-US" sz="2400" dirty="0">
                <a:solidFill>
                  <a:schemeClr val="dk1"/>
                </a:solidFill>
                <a:latin typeface="Calibri"/>
                <a:ea typeface="Calibri"/>
                <a:cs typeface="Calibri"/>
                <a:sym typeface="Calibri"/>
              </a:rPr>
              <a:t>	• </a:t>
            </a:r>
            <a:r>
              <a:rPr lang="en-US" sz="2400" dirty="0">
                <a:solidFill>
                  <a:schemeClr val="dk1"/>
                </a:solidFill>
                <a:latin typeface="30"/>
                <a:ea typeface="Calibri"/>
                <a:cs typeface="Calibri"/>
                <a:sym typeface="Calibri"/>
              </a:rPr>
              <a:t>Μετάβαση σε LED + αισθητήρες κίνησης </a:t>
            </a:r>
            <a:r>
              <a:rPr lang="en-US" sz="2400" dirty="0">
                <a:solidFill>
                  <a:schemeClr val="dk1"/>
                </a:solidFill>
                <a:latin typeface="Calibri"/>
                <a:ea typeface="Calibri"/>
                <a:cs typeface="Calibri"/>
                <a:sym typeface="Calibri"/>
              </a:rPr>
              <a:t>• </a:t>
            </a:r>
            <a:r>
              <a:rPr lang="en-US" sz="2400" dirty="0">
                <a:solidFill>
                  <a:schemeClr val="dk1"/>
                </a:solidFill>
                <a:latin typeface="30"/>
                <a:ea typeface="Calibri"/>
                <a:cs typeface="Calibri"/>
                <a:sym typeface="Calibri"/>
              </a:rPr>
              <a:t>Εκσυγχρονισμός HVAC &amp; </a:t>
            </a:r>
            <a:r>
              <a:rPr lang="el-GR" sz="2400" dirty="0">
                <a:solidFill>
                  <a:schemeClr val="dk1"/>
                </a:solidFill>
                <a:latin typeface="30"/>
                <a:ea typeface="Calibri"/>
                <a:cs typeface="Calibri"/>
                <a:sym typeface="Calibri"/>
              </a:rPr>
              <a:t>		</a:t>
            </a:r>
            <a:r>
              <a:rPr lang="en-US" sz="2400" dirty="0">
                <a:solidFill>
                  <a:schemeClr val="dk1"/>
                </a:solidFill>
                <a:latin typeface="30"/>
                <a:ea typeface="Calibri"/>
                <a:cs typeface="Calibri"/>
                <a:sym typeface="Calibri"/>
              </a:rPr>
              <a:t>β</a:t>
            </a:r>
            <a:r>
              <a:rPr lang="en-US" sz="2400" dirty="0" err="1">
                <a:solidFill>
                  <a:schemeClr val="dk1"/>
                </a:solidFill>
                <a:latin typeface="30"/>
                <a:ea typeface="Calibri"/>
                <a:cs typeface="Calibri"/>
                <a:sym typeface="Calibri"/>
              </a:rPr>
              <a:t>ελτιστο</a:t>
            </a:r>
            <a:r>
              <a:rPr lang="en-US" sz="2400" dirty="0">
                <a:solidFill>
                  <a:schemeClr val="dk1"/>
                </a:solidFill>
                <a:latin typeface="30"/>
                <a:ea typeface="Calibri"/>
                <a:cs typeface="Calibri"/>
                <a:sym typeface="Calibri"/>
              </a:rPr>
              <a:t>ποίηση χρήσης </a:t>
            </a:r>
          </a:p>
          <a:p>
            <a:pPr marL="63500" lvl="0" algn="just">
              <a:lnSpc>
                <a:spcPct val="150000"/>
              </a:lnSpc>
              <a:spcBef>
                <a:spcPts val="1200"/>
              </a:spcBef>
              <a:buClr>
                <a:srgbClr val="04A6C2"/>
              </a:buClr>
              <a:buSzPts val="2500"/>
            </a:pPr>
            <a:r>
              <a:rPr lang="en-US" sz="2400" dirty="0">
                <a:solidFill>
                  <a:schemeClr val="dk1"/>
                </a:solidFill>
                <a:latin typeface="Calibri"/>
                <a:ea typeface="Calibri"/>
                <a:cs typeface="Calibri"/>
                <a:sym typeface="Calibri"/>
              </a:rPr>
              <a:t>	• </a:t>
            </a:r>
            <a:r>
              <a:rPr lang="en-US" sz="2400" dirty="0">
                <a:solidFill>
                  <a:schemeClr val="dk1"/>
                </a:solidFill>
                <a:latin typeface="30"/>
                <a:ea typeface="Calibri"/>
                <a:cs typeface="Calibri"/>
                <a:sym typeface="Calibri"/>
              </a:rPr>
              <a:t>Ενθάρρυνση αλλαγών </a:t>
            </a:r>
            <a:r>
              <a:rPr lang="en-US" sz="2400" dirty="0" err="1">
                <a:solidFill>
                  <a:schemeClr val="dk1"/>
                </a:solidFill>
                <a:latin typeface="30"/>
                <a:ea typeface="Calibri"/>
                <a:cs typeface="Calibri"/>
                <a:sym typeface="Calibri"/>
              </a:rPr>
              <a:t>στη συμπεριφορά </a:t>
            </a:r>
            <a:r>
              <a:rPr lang="en-US" sz="2400" dirty="0">
                <a:solidFill>
                  <a:schemeClr val="dk1"/>
                </a:solidFill>
                <a:latin typeface="30"/>
                <a:ea typeface="Calibri"/>
                <a:cs typeface="Calibri"/>
                <a:sym typeface="Calibri"/>
              </a:rPr>
              <a:t>+ πράσινες αγορές </a:t>
            </a:r>
          </a:p>
          <a:p>
            <a:pPr marL="63500" lvl="0" algn="just">
              <a:lnSpc>
                <a:spcPct val="150000"/>
              </a:lnSpc>
              <a:spcBef>
                <a:spcPts val="1200"/>
              </a:spcBef>
              <a:buClr>
                <a:srgbClr val="04A6C2"/>
              </a:buClr>
              <a:buSzPts val="2500"/>
            </a:pPr>
            <a:r>
              <a:rPr lang="en-US" sz="2400" dirty="0">
                <a:solidFill>
                  <a:schemeClr val="dk1"/>
                </a:solidFill>
                <a:latin typeface="Calibri"/>
                <a:ea typeface="Calibri"/>
                <a:cs typeface="Calibri"/>
                <a:sym typeface="Calibri"/>
              </a:rPr>
              <a:t>	• </a:t>
            </a:r>
            <a:r>
              <a:rPr lang="en-US" sz="2400" dirty="0">
                <a:solidFill>
                  <a:schemeClr val="dk1"/>
                </a:solidFill>
                <a:latin typeface="30"/>
                <a:ea typeface="Calibri"/>
                <a:cs typeface="Calibri"/>
                <a:sym typeface="Calibri"/>
              </a:rPr>
              <a:t>Συνεργασία με τοπικούς προμηθευτές.</a:t>
            </a:r>
          </a:p>
        </p:txBody>
      </p:sp>
      <p:sp>
        <p:nvSpPr>
          <p:cNvPr id="3" name="Google Shape;155;g34519fc2d75_0_8">
            <a:extLst>
              <a:ext uri="{FF2B5EF4-FFF2-40B4-BE49-F238E27FC236}">
                <a16:creationId xmlns:a16="http://schemas.microsoft.com/office/drawing/2014/main" id="{37598539-C706-6EB8-0628-101449612413}"/>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Εφαρμογές της κυκλικής οικονομίας στις παραστατικές τέχνες</a:t>
            </a:r>
          </a:p>
        </p:txBody>
      </p:sp>
      <p:sp>
        <p:nvSpPr>
          <p:cNvPr id="4" name="Google Shape;114;p3">
            <a:extLst>
              <a:ext uri="{FF2B5EF4-FFF2-40B4-BE49-F238E27FC236}">
                <a16:creationId xmlns:a16="http://schemas.microsoft.com/office/drawing/2014/main" id="{1770F994-50A3-10C4-4555-760A8E795AD0}"/>
              </a:ext>
            </a:extLst>
          </p:cNvPr>
          <p:cNvSpPr/>
          <p:nvPr/>
        </p:nvSpPr>
        <p:spPr>
          <a:xfrm rot="10800000">
            <a:off x="2013100" y="74991"/>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142563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AB31192E-51EE-E66D-DED5-CB71494D740E}"/>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2BCE0294-F6EC-8E3F-5631-AC2E2373128F}"/>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B2C3A552-392C-7ADB-26AD-22F4388A61EE}"/>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54</a:t>
            </a:fld>
            <a:endParaRPr dirty="0"/>
          </a:p>
        </p:txBody>
      </p:sp>
      <p:sp>
        <p:nvSpPr>
          <p:cNvPr id="2" name="Google Shape;154;g34519fc2d75_0_8">
            <a:extLst>
              <a:ext uri="{FF2B5EF4-FFF2-40B4-BE49-F238E27FC236}">
                <a16:creationId xmlns:a16="http://schemas.microsoft.com/office/drawing/2014/main" id="{F0A328B1-D0CA-90E7-856C-1E9130E8D031}"/>
              </a:ext>
            </a:extLst>
          </p:cNvPr>
          <p:cNvSpPr txBox="1"/>
          <p:nvPr/>
        </p:nvSpPr>
        <p:spPr>
          <a:xfrm>
            <a:off x="1336525" y="2678131"/>
            <a:ext cx="15163800" cy="6524823"/>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n-US" sz="2800" b="1" dirty="0">
                <a:solidFill>
                  <a:schemeClr val="dk1"/>
                </a:solidFill>
                <a:latin typeface="30"/>
                <a:ea typeface="Calibri"/>
                <a:cs typeface="Calibri"/>
                <a:sym typeface="Calibri"/>
              </a:rPr>
              <a:t>Οι εκπομπές αερίων του θερμοκηπίου (GHG) </a:t>
            </a:r>
            <a:r>
              <a:rPr lang="en-US" sz="2800" dirty="0">
                <a:solidFill>
                  <a:schemeClr val="dk1"/>
                </a:solidFill>
                <a:latin typeface="30"/>
                <a:ea typeface="Calibri"/>
                <a:cs typeface="Calibri"/>
                <a:sym typeface="Calibri"/>
              </a:rPr>
              <a:t>είναι εκείνες που συμβάλλουν στην υπερθέρμανση του πλανήτη, συμπεριλαμβανομένων του διοξειδίου του άνθρακα (CO₂), του μεθανίου (CH₄) και του υποξειδίου του αζώτου (N₂O). Αυτά τα αέρια παράγονται κυρίως από ανθρώπινες δραστηριότητες.</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800" dirty="0">
                <a:solidFill>
                  <a:schemeClr val="dk1"/>
                </a:solidFill>
                <a:latin typeface="30"/>
                <a:ea typeface="Calibri"/>
                <a:cs typeface="Calibri"/>
                <a:sym typeface="Calibri"/>
              </a:rPr>
              <a:t>Τα GHG όπως το CO₂, το CH₄ και το N₂O παγιδεύουν τη θερμότητα στην ατμόσφαιρα, προκαλώντας κλιματική αλλαγή.</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800" dirty="0">
                <a:solidFill>
                  <a:schemeClr val="dk1"/>
                </a:solidFill>
                <a:latin typeface="30"/>
                <a:ea typeface="Calibri"/>
                <a:cs typeface="Calibri"/>
                <a:sym typeface="Calibri"/>
              </a:rPr>
              <a:t>Στον τομέα των παραστατικών τεχνών, οι εκπομπές προέρχονται από την κατανάλωση ενέργειας, τις μεταφορές, τα υλικά και τις ψηφιακές υπηρεσίες.</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800" b="1" dirty="0">
                <a:solidFill>
                  <a:schemeClr val="dk1"/>
                </a:solidFill>
                <a:latin typeface="30"/>
                <a:ea typeface="Calibri"/>
                <a:cs typeface="Calibri"/>
                <a:sym typeface="Calibri"/>
              </a:rPr>
              <a:t>Το Σχέδιο Δράσης της ΕΕ για Μηδενική Ρύπανση </a:t>
            </a:r>
            <a:r>
              <a:rPr lang="en-US" sz="2800" dirty="0">
                <a:solidFill>
                  <a:schemeClr val="dk1"/>
                </a:solidFill>
                <a:latin typeface="30"/>
                <a:ea typeface="Calibri"/>
                <a:cs typeface="Calibri"/>
                <a:sym typeface="Calibri"/>
              </a:rPr>
              <a:t>στοχεύει στη μείωση της ρύπανσης έως το 2030 και στην επίτευξη ενός περιβάλλοντος χωρίς τοξικές ουσίες έως το 2050.</a:t>
            </a:r>
          </a:p>
        </p:txBody>
      </p:sp>
      <p:sp>
        <p:nvSpPr>
          <p:cNvPr id="3" name="Google Shape;155;g34519fc2d75_0_8">
            <a:extLst>
              <a:ext uri="{FF2B5EF4-FFF2-40B4-BE49-F238E27FC236}">
                <a16:creationId xmlns:a16="http://schemas.microsoft.com/office/drawing/2014/main" id="{072A6862-EDB7-3DED-F321-DABE9038432A}"/>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Εκπομπές αερίων του θερμοκηπίου (GHG)</a:t>
            </a:r>
          </a:p>
        </p:txBody>
      </p:sp>
      <p:sp>
        <p:nvSpPr>
          <p:cNvPr id="5" name="Google Shape;143;g34519fc2d75_0_0">
            <a:extLst>
              <a:ext uri="{FF2B5EF4-FFF2-40B4-BE49-F238E27FC236}">
                <a16:creationId xmlns:a16="http://schemas.microsoft.com/office/drawing/2014/main" id="{63DEF5D3-9E15-8227-817B-137B2E0A14AE}"/>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81624061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66EC5D9C-4FFC-A20E-629E-FA0BAC3FF841}"/>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F8C172C9-3838-52E6-62DD-F18FFD8DC645}"/>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A91E1C49-274B-281B-457C-C08A87E9500B}"/>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55</a:t>
            </a:fld>
            <a:endParaRPr dirty="0"/>
          </a:p>
        </p:txBody>
      </p:sp>
      <p:sp>
        <p:nvSpPr>
          <p:cNvPr id="2" name="Google Shape;154;g34519fc2d75_0_8">
            <a:extLst>
              <a:ext uri="{FF2B5EF4-FFF2-40B4-BE49-F238E27FC236}">
                <a16:creationId xmlns:a16="http://schemas.microsoft.com/office/drawing/2014/main" id="{C2CA68BF-853A-7B9B-CCE4-4E5FB5B4D982}"/>
              </a:ext>
            </a:extLst>
          </p:cNvPr>
          <p:cNvSpPr txBox="1"/>
          <p:nvPr/>
        </p:nvSpPr>
        <p:spPr>
          <a:xfrm>
            <a:off x="1336525" y="2678131"/>
            <a:ext cx="15163800" cy="7171154"/>
          </a:xfrm>
          <a:prstGeom prst="rect">
            <a:avLst/>
          </a:prstGeom>
          <a:noFill/>
          <a:ln>
            <a:noFill/>
          </a:ln>
        </p:spPr>
        <p:txBody>
          <a:bodyPr spcFirstLastPara="1" wrap="square" lIns="91425" tIns="45700" rIns="91425" bIns="45700" anchor="t" anchorCtr="0">
            <a:spAutoFit/>
          </a:bodyPr>
          <a:lstStyle/>
          <a:p>
            <a:pPr marL="63500" marR="0" lvl="0" algn="just" rtl="0">
              <a:lnSpc>
                <a:spcPct val="150000"/>
              </a:lnSpc>
              <a:spcBef>
                <a:spcPts val="1200"/>
              </a:spcBef>
              <a:spcAft>
                <a:spcPts val="0"/>
              </a:spcAft>
              <a:buClr>
                <a:srgbClr val="04A6C2"/>
              </a:buClr>
              <a:buSzPts val="2500"/>
            </a:pPr>
            <a:r>
              <a:rPr lang="en-US" sz="2800" dirty="0">
                <a:solidFill>
                  <a:schemeClr val="dk1"/>
                </a:solidFill>
                <a:latin typeface="30"/>
                <a:ea typeface="Calibri"/>
                <a:cs typeface="Calibri"/>
                <a:sym typeface="Calibri"/>
              </a:rPr>
              <a:t>Αυτό </a:t>
            </a:r>
            <a:r>
              <a:rPr lang="en-US" sz="2800" b="1" dirty="0">
                <a:solidFill>
                  <a:schemeClr val="dk1"/>
                </a:solidFill>
                <a:latin typeface="30"/>
                <a:ea typeface="Calibri"/>
                <a:cs typeface="Calibri"/>
                <a:sym typeface="Calibri"/>
              </a:rPr>
              <a:t>το διεθνές πρότυπο </a:t>
            </a:r>
            <a:r>
              <a:rPr lang="en-US" sz="2800" dirty="0">
                <a:solidFill>
                  <a:schemeClr val="dk1"/>
                </a:solidFill>
                <a:latin typeface="30"/>
                <a:ea typeface="Calibri"/>
                <a:cs typeface="Calibri"/>
                <a:sym typeface="Calibri"/>
              </a:rPr>
              <a:t>παρέχει ένα σαφές πλαίσιο για τον προσδιορισμό σημαντικών πηγών εκπομπών, την ποσοτικοποίηση των σχετικών εκπομπών, την αναφορά και την επαλήθευση των εκπομπών αερίων του θερμοκηπίου σε </a:t>
            </a:r>
            <a:r>
              <a:rPr lang="en-US" sz="2800" dirty="0" err="1">
                <a:solidFill>
                  <a:schemeClr val="dk1"/>
                </a:solidFill>
                <a:latin typeface="30"/>
                <a:ea typeface="Calibri"/>
                <a:cs typeface="Calibri"/>
                <a:sym typeface="Calibri"/>
              </a:rPr>
              <a:t>οργανωτικό</a:t>
            </a:r>
            <a:r>
              <a:rPr lang="en-US" sz="2800" dirty="0">
                <a:solidFill>
                  <a:schemeClr val="dk1"/>
                </a:solidFill>
                <a:latin typeface="30"/>
                <a:ea typeface="Calibri"/>
                <a:cs typeface="Calibri"/>
                <a:sym typeface="Calibri"/>
              </a:rPr>
              <a:t> επίπεδο.</a:t>
            </a:r>
          </a:p>
          <a:p>
            <a:pPr marL="622300" indent="-558800" algn="just">
              <a:lnSpc>
                <a:spcPct val="150000"/>
              </a:lnSpc>
              <a:spcBef>
                <a:spcPts val="1200"/>
              </a:spcBef>
              <a:buClr>
                <a:srgbClr val="04A6C2"/>
              </a:buClr>
              <a:buSzPts val="2500"/>
              <a:buFont typeface="Noto Sans Symbols"/>
              <a:buChar char="⮚"/>
            </a:pPr>
            <a:r>
              <a:rPr lang="en-US" sz="2800" b="1" dirty="0">
                <a:solidFill>
                  <a:schemeClr val="dk1"/>
                </a:solidFill>
                <a:latin typeface="30"/>
                <a:ea typeface="Calibri"/>
                <a:cs typeface="Calibri"/>
                <a:sym typeface="Calibri"/>
              </a:rPr>
              <a:t>Πρότυπο GHG Protocol Event </a:t>
            </a:r>
            <a:r>
              <a:rPr lang="en-US" sz="2800" dirty="0">
                <a:solidFill>
                  <a:schemeClr val="dk1"/>
                </a:solidFill>
                <a:latin typeface="30"/>
                <a:ea typeface="Calibri"/>
                <a:cs typeface="Calibri"/>
                <a:sym typeface="Calibri"/>
              </a:rPr>
              <a:t>– Προσαρμόζει τις αρχές του ISO σε συναυλίες, φεστιβάλ και περιοδείες.</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800" b="1" dirty="0">
                <a:solidFill>
                  <a:schemeClr val="dk1"/>
                </a:solidFill>
                <a:latin typeface="30"/>
                <a:ea typeface="Calibri"/>
                <a:cs typeface="Calibri"/>
                <a:sym typeface="Calibri"/>
              </a:rPr>
              <a:t>ISO 14064-1:2019 </a:t>
            </a:r>
            <a:r>
              <a:rPr lang="en-US" sz="2800" dirty="0">
                <a:solidFill>
                  <a:schemeClr val="dk1"/>
                </a:solidFill>
                <a:latin typeface="30"/>
                <a:ea typeface="Calibri"/>
                <a:cs typeface="Calibri"/>
                <a:sym typeface="Calibri"/>
              </a:rPr>
              <a:t>– Πλαίσιο για τον προσδιορισμό, την ποσοτικοποίηση, την αναφορά και την επαλήθευση των εκπομπών αερίων του θερμοκηπίου </a:t>
            </a:r>
            <a:r>
              <a:rPr lang="en-US" sz="2800" dirty="0" err="1">
                <a:solidFill>
                  <a:schemeClr val="dk1"/>
                </a:solidFill>
                <a:latin typeface="30"/>
                <a:ea typeface="Calibri"/>
                <a:cs typeface="Calibri"/>
                <a:sym typeface="Calibri"/>
              </a:rPr>
              <a:t>σε οργανωτικό επίπεδο.</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800" b="1" u="sng" dirty="0">
                <a:solidFill>
                  <a:schemeClr val="dk1"/>
                </a:solidFill>
                <a:latin typeface="30"/>
                <a:ea typeface="Calibri"/>
                <a:cs typeface="Calibri"/>
                <a:sym typeface="Calibri"/>
              </a:rPr>
              <a:t>Νέος κανονισμός: </a:t>
            </a:r>
            <a:r>
              <a:rPr lang="en-US" sz="2800" b="1" dirty="0">
                <a:solidFill>
                  <a:schemeClr val="dk1"/>
                </a:solidFill>
                <a:latin typeface="30"/>
                <a:ea typeface="Calibri"/>
                <a:cs typeface="Calibri"/>
                <a:sym typeface="Calibri"/>
              </a:rPr>
              <a:t>Βασιλικό διάταγμα 214/2025 (Ισπανία) </a:t>
            </a:r>
            <a:r>
              <a:rPr lang="en-US" sz="2800" dirty="0">
                <a:solidFill>
                  <a:schemeClr val="dk1"/>
                </a:solidFill>
                <a:latin typeface="30"/>
                <a:ea typeface="Calibri"/>
                <a:cs typeface="Calibri"/>
                <a:sym typeface="Calibri"/>
              </a:rPr>
              <a:t>– Απαιτεί από τα μεγάλα ιδρύματα και τους δημόσιους φορείς να υπολογίζουν, να αναφέρουν και να μειώνουν το αποτύπωμα άνθρακα τους, με την υποστήριξη ενός πενταετούς σχεδίου μείωσης.</a:t>
            </a:r>
          </a:p>
        </p:txBody>
      </p:sp>
      <p:sp>
        <p:nvSpPr>
          <p:cNvPr id="3" name="Google Shape;155;g34519fc2d75_0_8">
            <a:extLst>
              <a:ext uri="{FF2B5EF4-FFF2-40B4-BE49-F238E27FC236}">
                <a16:creationId xmlns:a16="http://schemas.microsoft.com/office/drawing/2014/main" id="{A575B3C1-831A-2DFA-BE34-E2BDCE9F03A6}"/>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Πρότυπα και πλαίσια</a:t>
            </a:r>
          </a:p>
        </p:txBody>
      </p:sp>
      <p:sp>
        <p:nvSpPr>
          <p:cNvPr id="5" name="Google Shape;143;g34519fc2d75_0_0">
            <a:extLst>
              <a:ext uri="{FF2B5EF4-FFF2-40B4-BE49-F238E27FC236}">
                <a16:creationId xmlns:a16="http://schemas.microsoft.com/office/drawing/2014/main" id="{4131363E-6038-D72A-E9E2-A572FDF4FF59}"/>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05195610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036F4D0C-ABD0-C64C-587E-D4753988722B}"/>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3C089944-2494-E743-7F48-04EB82A03C14}"/>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1D31979B-2CF3-033B-9C2E-B65802EF85CB}"/>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56</a:t>
            </a:fld>
            <a:endParaRPr/>
          </a:p>
        </p:txBody>
      </p:sp>
      <p:sp>
        <p:nvSpPr>
          <p:cNvPr id="2" name="Google Shape;154;g34519fc2d75_0_8">
            <a:extLst>
              <a:ext uri="{FF2B5EF4-FFF2-40B4-BE49-F238E27FC236}">
                <a16:creationId xmlns:a16="http://schemas.microsoft.com/office/drawing/2014/main" id="{8958F269-3C40-000D-3E8B-8DD4684F3E6E}"/>
              </a:ext>
            </a:extLst>
          </p:cNvPr>
          <p:cNvSpPr txBox="1"/>
          <p:nvPr/>
        </p:nvSpPr>
        <p:spPr>
          <a:xfrm>
            <a:off x="1336525" y="2678131"/>
            <a:ext cx="15163800" cy="5016718"/>
          </a:xfrm>
          <a:prstGeom prst="rect">
            <a:avLst/>
          </a:prstGeom>
          <a:noFill/>
          <a:ln>
            <a:noFill/>
          </a:ln>
        </p:spPr>
        <p:txBody>
          <a:bodyPr spcFirstLastPara="1" wrap="square" lIns="91425" tIns="45700" rIns="91425" bIns="45700" anchor="t" anchorCtr="0">
            <a:spAutoFit/>
          </a:bodyPr>
          <a:lstStyle/>
          <a:p>
            <a:pPr marL="577850" marR="0" lvl="0" indent="-514350" algn="just" rtl="0">
              <a:lnSpc>
                <a:spcPct val="150000"/>
              </a:lnSpc>
              <a:spcBef>
                <a:spcPts val="1200"/>
              </a:spcBef>
              <a:spcAft>
                <a:spcPts val="0"/>
              </a:spcAft>
              <a:buClr>
                <a:srgbClr val="04A6C2"/>
              </a:buClr>
              <a:buSzPts val="2500"/>
              <a:buFont typeface="Wingdings" panose="05000000000000000000" pitchFamily="2" charset="2"/>
              <a:buChar char="§"/>
            </a:pPr>
            <a:r>
              <a:rPr lang="en-US" sz="3000" b="1" dirty="0">
                <a:solidFill>
                  <a:schemeClr val="tx1"/>
                </a:solidFill>
                <a:latin typeface="30"/>
                <a:ea typeface="Calibri"/>
                <a:cs typeface="Calibri"/>
                <a:sym typeface="Calibri"/>
              </a:rPr>
              <a:t>Καθορισμός πεδίου εφαρμογής: </a:t>
            </a:r>
            <a:r>
              <a:rPr lang="en-US" sz="3000" dirty="0">
                <a:solidFill>
                  <a:schemeClr val="tx1"/>
                </a:solidFill>
                <a:latin typeface="30"/>
                <a:ea typeface="Calibri"/>
                <a:cs typeface="Calibri"/>
                <a:sym typeface="Calibri"/>
              </a:rPr>
              <a:t>Συμπεριλάβετε τις άμεσες, έμμεσες και τις εκπομπές της αλυσίδας αξίας που σχετίζονται με την παραγωγή ή τον οργανισμό</a:t>
            </a:r>
          </a:p>
          <a:p>
            <a:pPr marL="577850" marR="0" lvl="0" indent="-514350" algn="just" rtl="0">
              <a:lnSpc>
                <a:spcPct val="150000"/>
              </a:lnSpc>
              <a:spcBef>
                <a:spcPts val="1200"/>
              </a:spcBef>
              <a:spcAft>
                <a:spcPts val="0"/>
              </a:spcAft>
              <a:buClr>
                <a:srgbClr val="04A6C2"/>
              </a:buClr>
              <a:buSzPts val="2500"/>
              <a:buFont typeface="Wingdings" panose="05000000000000000000" pitchFamily="2" charset="2"/>
              <a:buChar char="§"/>
            </a:pPr>
            <a:r>
              <a:rPr lang="en-US" sz="3000" b="1" dirty="0">
                <a:solidFill>
                  <a:schemeClr val="tx1"/>
                </a:solidFill>
                <a:latin typeface="30"/>
                <a:ea typeface="Calibri"/>
                <a:cs typeface="Calibri"/>
                <a:sym typeface="Calibri"/>
              </a:rPr>
              <a:t>Συλλογή δεδομένων δραστηριότητας: </a:t>
            </a:r>
            <a:r>
              <a:rPr lang="en-US" sz="3000" dirty="0">
                <a:solidFill>
                  <a:schemeClr val="tx1"/>
                </a:solidFill>
                <a:latin typeface="30"/>
                <a:ea typeface="Calibri"/>
                <a:cs typeface="Calibri"/>
                <a:sym typeface="Calibri"/>
              </a:rPr>
              <a:t>Ενεργειακή κατανάλωση, αποστάσεις μετακίνησης, ποσότητες υλικών και όγκοι αποβλήτων.</a:t>
            </a:r>
          </a:p>
          <a:p>
            <a:pPr marL="577850" marR="0" lvl="0" indent="-514350" algn="just" rtl="0">
              <a:lnSpc>
                <a:spcPct val="150000"/>
              </a:lnSpc>
              <a:spcBef>
                <a:spcPts val="1200"/>
              </a:spcBef>
              <a:spcAft>
                <a:spcPts val="0"/>
              </a:spcAft>
              <a:buClr>
                <a:srgbClr val="04A6C2"/>
              </a:buClr>
              <a:buSzPts val="2500"/>
              <a:buFont typeface="Wingdings" panose="05000000000000000000" pitchFamily="2" charset="2"/>
              <a:buChar char="§"/>
            </a:pPr>
            <a:r>
              <a:rPr lang="en-US" sz="3000" b="1" dirty="0">
                <a:solidFill>
                  <a:schemeClr val="tx1"/>
                </a:solidFill>
                <a:latin typeface="30"/>
                <a:ea typeface="Calibri"/>
                <a:cs typeface="Calibri"/>
                <a:sym typeface="Calibri"/>
              </a:rPr>
              <a:t>Εφαρμογή συντελεστών εκπομπών: </a:t>
            </a:r>
            <a:r>
              <a:rPr lang="en-US" sz="3000" dirty="0">
                <a:solidFill>
                  <a:schemeClr val="tx1"/>
                </a:solidFill>
                <a:latin typeface="30"/>
                <a:ea typeface="Calibri"/>
                <a:cs typeface="Calibri"/>
                <a:sym typeface="Calibri"/>
              </a:rPr>
              <a:t>Μετατροπή των δεδομένων δραστηριότητας σε ισοδύναμα CO₂ χρησιμοποιώντας </a:t>
            </a:r>
            <a:r>
              <a:rPr lang="en-US" sz="3000" dirty="0" err="1">
                <a:solidFill>
                  <a:schemeClr val="tx1"/>
                </a:solidFill>
                <a:latin typeface="30"/>
                <a:ea typeface="Calibri"/>
                <a:cs typeface="Calibri"/>
                <a:sym typeface="Calibri"/>
              </a:rPr>
              <a:t>αναγνωρισμένες </a:t>
            </a:r>
            <a:r>
              <a:rPr lang="en-US" sz="3000" dirty="0">
                <a:solidFill>
                  <a:schemeClr val="tx1"/>
                </a:solidFill>
                <a:latin typeface="30"/>
                <a:ea typeface="Calibri"/>
                <a:cs typeface="Calibri"/>
                <a:sym typeface="Calibri"/>
              </a:rPr>
              <a:t>βάσεις δεδομένων.</a:t>
            </a:r>
          </a:p>
          <a:p>
            <a:pPr marL="577850" marR="0" lvl="0" indent="-514350" algn="just" rtl="0">
              <a:lnSpc>
                <a:spcPct val="150000"/>
              </a:lnSpc>
              <a:spcBef>
                <a:spcPts val="1200"/>
              </a:spcBef>
              <a:spcAft>
                <a:spcPts val="0"/>
              </a:spcAft>
              <a:buClr>
                <a:srgbClr val="04A6C2"/>
              </a:buClr>
              <a:buSzPts val="2500"/>
              <a:buFont typeface="Wingdings" panose="05000000000000000000" pitchFamily="2" charset="2"/>
              <a:buChar char="§"/>
            </a:pPr>
            <a:r>
              <a:rPr lang="en-US" sz="3000" b="1" dirty="0">
                <a:solidFill>
                  <a:schemeClr val="tx1"/>
                </a:solidFill>
                <a:latin typeface="30"/>
                <a:ea typeface="Calibri"/>
                <a:cs typeface="Calibri"/>
                <a:sym typeface="Calibri"/>
              </a:rPr>
              <a:t>Υπολογισμός του αποτυπώματος: </a:t>
            </a:r>
            <a:r>
              <a:rPr lang="en-US" sz="3000" dirty="0">
                <a:solidFill>
                  <a:schemeClr val="tx1"/>
                </a:solidFill>
                <a:latin typeface="30"/>
                <a:ea typeface="Calibri"/>
                <a:cs typeface="Calibri"/>
                <a:sym typeface="Calibri"/>
              </a:rPr>
              <a:t>συνολικές εκπομπές και προσδιορισμός των κύριων παραγόντων που συμβάλλουν σε αυτές.</a:t>
            </a:r>
          </a:p>
          <a:p>
            <a:pPr marL="577850" marR="0" lvl="0" indent="-514350" algn="just" rtl="0">
              <a:lnSpc>
                <a:spcPct val="150000"/>
              </a:lnSpc>
              <a:spcBef>
                <a:spcPts val="1200"/>
              </a:spcBef>
              <a:spcAft>
                <a:spcPts val="0"/>
              </a:spcAft>
              <a:buClr>
                <a:srgbClr val="04A6C2"/>
              </a:buClr>
              <a:buSzPts val="2500"/>
              <a:buFont typeface="Wingdings" panose="05000000000000000000" pitchFamily="2" charset="2"/>
              <a:buChar char="§"/>
            </a:pPr>
            <a:r>
              <a:rPr lang="en-US" sz="3000" dirty="0">
                <a:solidFill>
                  <a:schemeClr val="tx1"/>
                </a:solidFill>
                <a:latin typeface="30"/>
                <a:ea typeface="Calibri"/>
                <a:cs typeface="Calibri"/>
                <a:sym typeface="Calibri"/>
              </a:rPr>
              <a:t>Σχεδιάστε </a:t>
            </a:r>
            <a:r>
              <a:rPr lang="en-US" sz="3000" b="1" dirty="0">
                <a:solidFill>
                  <a:schemeClr val="tx1"/>
                </a:solidFill>
                <a:latin typeface="30"/>
                <a:ea typeface="Calibri"/>
                <a:cs typeface="Calibri"/>
                <a:sym typeface="Calibri"/>
              </a:rPr>
              <a:t>στρατηγικές μείωσης </a:t>
            </a:r>
            <a:r>
              <a:rPr lang="en-US" sz="3000" dirty="0">
                <a:solidFill>
                  <a:schemeClr val="tx1"/>
                </a:solidFill>
                <a:latin typeface="30"/>
                <a:ea typeface="Calibri"/>
                <a:cs typeface="Calibri"/>
                <a:sym typeface="Calibri"/>
              </a:rPr>
              <a:t>με βάση τα αποτελέσματα.</a:t>
            </a:r>
          </a:p>
        </p:txBody>
      </p:sp>
      <p:sp>
        <p:nvSpPr>
          <p:cNvPr id="3" name="Google Shape;155;g34519fc2d75_0_8">
            <a:extLst>
              <a:ext uri="{FF2B5EF4-FFF2-40B4-BE49-F238E27FC236}">
                <a16:creationId xmlns:a16="http://schemas.microsoft.com/office/drawing/2014/main" id="{1282DE22-ACB3-0850-3C15-B6157459994C}"/>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Αποτύπωμα άνθρακα: Πώς να το μετρήσετε</a:t>
            </a:r>
          </a:p>
        </p:txBody>
      </p:sp>
      <p:sp>
        <p:nvSpPr>
          <p:cNvPr id="5" name="Google Shape;143;g34519fc2d75_0_0">
            <a:extLst>
              <a:ext uri="{FF2B5EF4-FFF2-40B4-BE49-F238E27FC236}">
                <a16:creationId xmlns:a16="http://schemas.microsoft.com/office/drawing/2014/main" id="{2D354351-3E3B-ABA7-780F-37D90C37D1B8}"/>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89420549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CD62FAEE-B6D2-7D86-B443-651D5AE3B7B1}"/>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F2FACDF8-C6E9-88B8-BE7C-B0FB2A4DD5F7}"/>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3FBFACA4-8456-0AC5-7182-E9468E38597C}"/>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57</a:t>
            </a:fld>
            <a:endParaRPr dirty="0"/>
          </a:p>
        </p:txBody>
      </p:sp>
      <p:sp>
        <p:nvSpPr>
          <p:cNvPr id="3" name="Google Shape;155;g34519fc2d75_0_8">
            <a:extLst>
              <a:ext uri="{FF2B5EF4-FFF2-40B4-BE49-F238E27FC236}">
                <a16:creationId xmlns:a16="http://schemas.microsoft.com/office/drawing/2014/main" id="{D722EC8D-A142-4235-26B3-3816F678D709}"/>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Εργαλεία και αντιστάθμιση</a:t>
            </a:r>
          </a:p>
        </p:txBody>
      </p:sp>
      <p:sp>
        <p:nvSpPr>
          <p:cNvPr id="5" name="Google Shape;143;g34519fc2d75_0_0">
            <a:extLst>
              <a:ext uri="{FF2B5EF4-FFF2-40B4-BE49-F238E27FC236}">
                <a16:creationId xmlns:a16="http://schemas.microsoft.com/office/drawing/2014/main" id="{6B6C364A-EF91-7A97-A406-0E3C46BC416B}"/>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 name="Google Shape;154;g34519fc2d75_0_8">
            <a:extLst>
              <a:ext uri="{FF2B5EF4-FFF2-40B4-BE49-F238E27FC236}">
                <a16:creationId xmlns:a16="http://schemas.microsoft.com/office/drawing/2014/main" id="{F001EFF6-637C-75C7-5EE7-673F4768CC4D}"/>
              </a:ext>
            </a:extLst>
          </p:cNvPr>
          <p:cNvSpPr txBox="1"/>
          <p:nvPr/>
        </p:nvSpPr>
        <p:spPr>
          <a:xfrm>
            <a:off x="1336525" y="2678131"/>
            <a:ext cx="15163800" cy="5709215"/>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Χρήσιμα εργαλεία: </a:t>
            </a:r>
            <a:r>
              <a:rPr lang="en-US" sz="3000" dirty="0">
                <a:solidFill>
                  <a:schemeClr val="dk1"/>
                </a:solidFill>
                <a:latin typeface="30"/>
                <a:ea typeface="Calibri"/>
                <a:cs typeface="Calibri"/>
                <a:sym typeface="Calibri"/>
              </a:rPr>
              <a:t>Creative Climate Tool, GCC Carbon Calculator, SME Carbon Calculator.</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Αντιστάθμιση: </a:t>
            </a:r>
            <a:r>
              <a:rPr lang="en-US" sz="3000" dirty="0">
                <a:solidFill>
                  <a:schemeClr val="dk1"/>
                </a:solidFill>
                <a:latin typeface="30"/>
                <a:ea typeface="Calibri"/>
                <a:cs typeface="Calibri"/>
                <a:sym typeface="Calibri"/>
              </a:rPr>
              <a:t>Αντισταθμίστε τις αναπόφευκτες εκπομπές υποστηρίζοντας έργα που απομακρύνουν ή αποτρέπουν τις εκπομπές αερίων του θερμοκηπίου.</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Σημαντικό: </a:t>
            </a:r>
          </a:p>
          <a:p>
            <a:pPr marL="63500" lvl="6" algn="just">
              <a:lnSpc>
                <a:spcPct val="150000"/>
              </a:lnSpc>
              <a:spcBef>
                <a:spcPts val="1200"/>
              </a:spcBef>
              <a:buClr>
                <a:srgbClr val="04A6C2"/>
              </a:buClr>
              <a:buSzPts val="2500"/>
            </a:pPr>
            <a:r>
              <a:rPr lang="en-US" sz="3000" b="1" dirty="0">
                <a:solidFill>
                  <a:schemeClr val="dk1"/>
                </a:solidFill>
                <a:latin typeface="30"/>
                <a:ea typeface="Calibri"/>
                <a:cs typeface="Calibri"/>
                <a:sym typeface="Calibri"/>
              </a:rPr>
              <a:t>	Η μείωση πρέπει πάντα να έχει </a:t>
            </a:r>
            <a:r>
              <a:rPr lang="en-US" sz="3000" b="1" dirty="0" err="1">
                <a:solidFill>
                  <a:schemeClr val="dk1"/>
                </a:solidFill>
                <a:latin typeface="30"/>
                <a:ea typeface="Calibri"/>
                <a:cs typeface="Calibri"/>
                <a:sym typeface="Calibri"/>
              </a:rPr>
              <a:t>προτεραιότητα </a:t>
            </a:r>
            <a:r>
              <a:rPr lang="en-US" sz="3000" dirty="0">
                <a:solidFill>
                  <a:schemeClr val="dk1"/>
                </a:solidFill>
                <a:latin typeface="30"/>
                <a:ea typeface="Calibri"/>
                <a:cs typeface="Calibri"/>
                <a:sym typeface="Calibri"/>
              </a:rPr>
              <a:t>έναντι της αντιστάθμισης.</a:t>
            </a:r>
          </a:p>
          <a:p>
            <a:pPr marL="63500" lvl="6" algn="just">
              <a:lnSpc>
                <a:spcPct val="150000"/>
              </a:lnSpc>
              <a:spcBef>
                <a:spcPts val="1200"/>
              </a:spcBef>
              <a:buClr>
                <a:srgbClr val="04A6C2"/>
              </a:buClr>
              <a:buSzPts val="2500"/>
            </a:pPr>
            <a:r>
              <a:rPr lang="en-GB" b="1" dirty="0"/>
              <a:t>	 </a:t>
            </a:r>
            <a:r>
              <a:rPr lang="en-GB" sz="3000" b="1" dirty="0">
                <a:solidFill>
                  <a:schemeClr val="dk1"/>
                </a:solidFill>
                <a:latin typeface="30"/>
                <a:ea typeface="Calibri"/>
                <a:cs typeface="Calibri"/>
              </a:rPr>
              <a:t>Η αντιστάθμιση δεν πρέπει ποτέ να αποτελεί το πρώτο βήμα προς την επίτευξη του στόχου Net Zero</a:t>
            </a:r>
            <a:r>
              <a:rPr lang="en-GB" sz="3000" dirty="0">
                <a:solidFill>
                  <a:schemeClr val="dk1"/>
                </a:solidFill>
                <a:latin typeface="30"/>
                <a:ea typeface="Calibri"/>
                <a:cs typeface="Calibri"/>
              </a:rPr>
              <a:t>. </a:t>
            </a:r>
            <a:r>
              <a:rPr lang="en-US" sz="3000" dirty="0">
                <a:solidFill>
                  <a:schemeClr val="dk1"/>
                </a:solidFill>
                <a:latin typeface="30"/>
                <a:ea typeface="Calibri"/>
                <a:cs typeface="Calibri"/>
              </a:rPr>
              <a:t>Τουλάχιστον το 80% των εκπομπών πρέπει πρώτα να μειωθεί μέσω ενός εσωτερικού σχεδίου </a:t>
            </a:r>
            <a:r>
              <a:rPr lang="en-US" sz="3000" dirty="0" err="1">
                <a:solidFill>
                  <a:schemeClr val="dk1"/>
                </a:solidFill>
                <a:latin typeface="30"/>
                <a:ea typeface="Calibri"/>
                <a:cs typeface="Calibri"/>
              </a:rPr>
              <a:t>αποκαρβονισμού</a:t>
            </a:r>
            <a:r>
              <a:rPr lang="en-GB" sz="3000" dirty="0">
                <a:solidFill>
                  <a:schemeClr val="dk1"/>
                </a:solidFill>
                <a:latin typeface="30"/>
                <a:ea typeface="Calibri"/>
                <a:cs typeface="Calibri"/>
              </a:rPr>
              <a:t>.</a:t>
            </a:r>
            <a:endParaRPr lang="en-US" sz="3000" dirty="0">
              <a:solidFill>
                <a:schemeClr val="dk1"/>
              </a:solidFill>
              <a:latin typeface="30"/>
              <a:ea typeface="Calibri"/>
              <a:cs typeface="Calibri"/>
              <a:sym typeface="Calibri"/>
            </a:endParaRPr>
          </a:p>
        </p:txBody>
      </p:sp>
    </p:spTree>
    <p:extLst>
      <p:ext uri="{BB962C8B-B14F-4D97-AF65-F5344CB8AC3E}">
        <p14:creationId xmlns:p14="http://schemas.microsoft.com/office/powerpoint/2010/main" val="92375582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Shape 133">
          <a:extLst>
            <a:ext uri="{FF2B5EF4-FFF2-40B4-BE49-F238E27FC236}">
              <a16:creationId xmlns:a16="http://schemas.microsoft.com/office/drawing/2014/main" id="{F4673A4A-A981-F68F-F9E1-62B0BC70DB80}"/>
            </a:ext>
          </a:extLst>
        </p:cNvPr>
        <p:cNvGrpSpPr/>
        <p:nvPr/>
      </p:nvGrpSpPr>
      <p:grpSpPr>
        <a:xfrm>
          <a:off x="0" y="0"/>
          <a:ext cx="0" cy="0"/>
          <a:chOff x="0" y="0"/>
          <a:chExt cx="0" cy="0"/>
        </a:xfrm>
      </p:grpSpPr>
      <p:pic>
        <p:nvPicPr>
          <p:cNvPr id="1026" name="Picture 2" descr="Environment Earth Day In the hands holding green earth on Bokeh green Background, Saving environment, and environmentally sustainable. Save Earth. Concept of the Environment World Earth Day Environment Earth Day In the hands holding green earth on Bokeh green Background, Saving environment, and environmentally sustainable. Save Earth. Concept of the Environment World Earth Day sustainability stock pictures, royalty-free photos &amp; images">
            <a:extLst>
              <a:ext uri="{FF2B5EF4-FFF2-40B4-BE49-F238E27FC236}">
                <a16:creationId xmlns:a16="http://schemas.microsoft.com/office/drawing/2014/main" id="{2F6D71A7-D10C-2D44-5A7E-904A873AED49}"/>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24642"/>
          <a:stretch>
            <a:fillRect/>
          </a:stretch>
        </p:blipFill>
        <p:spPr bwMode="auto">
          <a:xfrm>
            <a:off x="-1" y="0"/>
            <a:ext cx="12059165" cy="10287000"/>
          </a:xfrm>
          <a:prstGeom prst="rect">
            <a:avLst/>
          </a:prstGeom>
          <a:noFill/>
          <a:extLst>
            <a:ext uri="{909E8E84-426E-40DD-AFC4-6F175D3DCCD1}">
              <a14:hiddenFill xmlns:a14="http://schemas.microsoft.com/office/drawing/2010/main">
                <a:solidFill>
                  <a:srgbClr val="FFFFFF"/>
                </a:solidFill>
              </a14:hiddenFill>
            </a:ext>
          </a:extLst>
        </p:spPr>
      </p:pic>
      <p:sp>
        <p:nvSpPr>
          <p:cNvPr id="134" name="Google Shape;134;p7">
            <a:extLst>
              <a:ext uri="{FF2B5EF4-FFF2-40B4-BE49-F238E27FC236}">
                <a16:creationId xmlns:a16="http://schemas.microsoft.com/office/drawing/2014/main" id="{DC3ADB59-B33C-F114-C1A9-EE47D0941749}"/>
              </a:ext>
            </a:extLst>
          </p:cNvPr>
          <p:cNvSpPr txBox="1"/>
          <p:nvPr/>
        </p:nvSpPr>
        <p:spPr>
          <a:xfrm>
            <a:off x="12344399" y="4025375"/>
            <a:ext cx="5839799" cy="2236250"/>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None/>
            </a:pPr>
            <a:r>
              <a:rPr lang="en-GB" sz="5000" b="1" dirty="0" err="1">
                <a:solidFill>
                  <a:schemeClr val="accent6"/>
                </a:solidFill>
                <a:latin typeface="Calibri"/>
                <a:ea typeface="Calibri"/>
                <a:cs typeface="Calibri"/>
                <a:sym typeface="Calibri"/>
              </a:rPr>
              <a:t>Μάθημ</a:t>
            </a:r>
            <a:r>
              <a:rPr lang="en-GB" sz="5000" b="1" dirty="0">
                <a:solidFill>
                  <a:schemeClr val="accent6"/>
                </a:solidFill>
                <a:latin typeface="Calibri"/>
                <a:ea typeface="Calibri"/>
                <a:cs typeface="Calibri"/>
                <a:sym typeface="Calibri"/>
              </a:rPr>
              <a:t>α 4</a:t>
            </a:r>
            <a:endParaRPr lang="el-GR" sz="5000" b="1" dirty="0">
              <a:solidFill>
                <a:schemeClr val="accent6"/>
              </a:solidFill>
              <a:latin typeface="Calibri"/>
              <a:ea typeface="Calibri"/>
              <a:cs typeface="Calibri"/>
              <a:sym typeface="Calibri"/>
            </a:endParaRPr>
          </a:p>
          <a:p>
            <a:pPr marL="0" marR="0" lvl="0" indent="0" algn="ctr" rtl="0">
              <a:lnSpc>
                <a:spcPct val="90000"/>
              </a:lnSpc>
              <a:spcBef>
                <a:spcPts val="0"/>
              </a:spcBef>
              <a:spcAft>
                <a:spcPts val="0"/>
              </a:spcAft>
              <a:buNone/>
            </a:pPr>
            <a:endParaRPr lang="el-GR" sz="5000" b="1" dirty="0">
              <a:solidFill>
                <a:schemeClr val="accent6"/>
              </a:solidFill>
              <a:latin typeface="Calibri"/>
              <a:ea typeface="Calibri"/>
              <a:cs typeface="Calibri"/>
              <a:sym typeface="Calibri"/>
            </a:endParaRPr>
          </a:p>
          <a:p>
            <a:pPr marL="0" marR="0" lvl="0" indent="0" algn="ctr" rtl="0">
              <a:lnSpc>
                <a:spcPct val="90000"/>
              </a:lnSpc>
              <a:spcBef>
                <a:spcPts val="0"/>
              </a:spcBef>
              <a:spcAft>
                <a:spcPts val="0"/>
              </a:spcAft>
              <a:buNone/>
            </a:pPr>
            <a:r>
              <a:rPr lang="en-GB" sz="5000" b="1" dirty="0">
                <a:solidFill>
                  <a:schemeClr val="accent6"/>
                </a:solidFill>
                <a:latin typeface="Calibri"/>
                <a:ea typeface="Calibri"/>
                <a:cs typeface="Calibri"/>
                <a:sym typeface="Calibri"/>
              </a:rPr>
              <a:t> </a:t>
            </a:r>
            <a:r>
              <a:rPr lang="en-US" sz="5000" b="1" dirty="0">
                <a:solidFill>
                  <a:schemeClr val="dk1"/>
                </a:solidFill>
                <a:latin typeface="Calibri"/>
                <a:ea typeface="Calibri"/>
                <a:cs typeface="Calibri"/>
                <a:sym typeface="Calibri"/>
              </a:rPr>
              <a:t>Στρατηγικός σχεδιασμός και αναφορά βιωσιμότητας στις παραστατικές τέχνες</a:t>
            </a:r>
            <a:endParaRPr lang="en-US" dirty="0"/>
          </a:p>
        </p:txBody>
      </p:sp>
      <p:sp>
        <p:nvSpPr>
          <p:cNvPr id="135" name="Google Shape;135;p7">
            <a:extLst>
              <a:ext uri="{FF2B5EF4-FFF2-40B4-BE49-F238E27FC236}">
                <a16:creationId xmlns:a16="http://schemas.microsoft.com/office/drawing/2014/main" id="{C056C730-0E19-BBE6-198F-DD3D14940946}"/>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58</a:t>
            </a:fld>
            <a:endParaRPr dirty="0"/>
          </a:p>
        </p:txBody>
      </p:sp>
    </p:spTree>
    <p:extLst>
      <p:ext uri="{BB962C8B-B14F-4D97-AF65-F5344CB8AC3E}">
        <p14:creationId xmlns:p14="http://schemas.microsoft.com/office/powerpoint/2010/main" val="391769712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E0C71F02-36B9-C0D7-75C5-A9DF6663D85D}"/>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1D96425B-ACDE-1272-0A3C-C2AD8BFECAFF}"/>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404D6410-ECF8-7943-D813-0DEEBBED93C3}"/>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59</a:t>
            </a:fld>
            <a:endParaRPr dirty="0"/>
          </a:p>
        </p:txBody>
      </p:sp>
      <p:sp>
        <p:nvSpPr>
          <p:cNvPr id="3" name="Google Shape;155;g34519fc2d75_0_8">
            <a:extLst>
              <a:ext uri="{FF2B5EF4-FFF2-40B4-BE49-F238E27FC236}">
                <a16:creationId xmlns:a16="http://schemas.microsoft.com/office/drawing/2014/main" id="{037CB3DC-C94E-F1D1-BA31-788D136795ED}"/>
              </a:ext>
            </a:extLst>
          </p:cNvPr>
          <p:cNvSpPr txBox="1"/>
          <p:nvPr/>
        </p:nvSpPr>
        <p:spPr>
          <a:xfrm>
            <a:off x="2348450" y="1561564"/>
            <a:ext cx="15583200" cy="861734"/>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Βάσεις για μια στρατηγική βιωσιμότητας </a:t>
            </a:r>
          </a:p>
        </p:txBody>
      </p:sp>
      <p:sp>
        <p:nvSpPr>
          <p:cNvPr id="5" name="Google Shape;143;g34519fc2d75_0_0">
            <a:extLst>
              <a:ext uri="{FF2B5EF4-FFF2-40B4-BE49-F238E27FC236}">
                <a16:creationId xmlns:a16="http://schemas.microsoft.com/office/drawing/2014/main" id="{C870A4CC-3A81-A5E3-4D12-2252CDF8A24C}"/>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 name="Google Shape;154;g34519fc2d75_0_8">
            <a:extLst>
              <a:ext uri="{FF2B5EF4-FFF2-40B4-BE49-F238E27FC236}">
                <a16:creationId xmlns:a16="http://schemas.microsoft.com/office/drawing/2014/main" id="{82D0509E-3F85-B096-47C2-DB1EDCCAF551}"/>
              </a:ext>
            </a:extLst>
          </p:cNvPr>
          <p:cNvSpPr txBox="1"/>
          <p:nvPr/>
        </p:nvSpPr>
        <p:spPr>
          <a:xfrm>
            <a:off x="1336525" y="3533537"/>
            <a:ext cx="15163800" cy="6832599"/>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2800" b="1" dirty="0">
                <a:solidFill>
                  <a:schemeClr val="dk1"/>
                </a:solidFill>
                <a:latin typeface="30"/>
                <a:ea typeface="Calibri"/>
                <a:cs typeface="Calibri"/>
                <a:sym typeface="Calibri"/>
              </a:rPr>
              <a:t>Περιβαλλοντικοί, κοινωνικοί και οικονομικοί πυλώνες: </a:t>
            </a:r>
            <a:r>
              <a:rPr lang="en-US" sz="2800" dirty="0">
                <a:solidFill>
                  <a:schemeClr val="dk1"/>
                </a:solidFill>
                <a:latin typeface="30"/>
                <a:ea typeface="Calibri"/>
                <a:cs typeface="Calibri"/>
                <a:sym typeface="Calibri"/>
              </a:rPr>
              <a:t>Είναι αλληλεξαρτώμενοι – οι ενέργειες στον έναν επηρεάζουν τους άλλους</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800" b="1" dirty="0">
                <a:solidFill>
                  <a:schemeClr val="dk1"/>
                </a:solidFill>
                <a:latin typeface="30"/>
                <a:ea typeface="Calibri"/>
                <a:cs typeface="Calibri"/>
                <a:sym typeface="Calibri"/>
              </a:rPr>
              <a:t>Παράδειγμα: </a:t>
            </a:r>
            <a:r>
              <a:rPr lang="en-US" sz="2800" dirty="0">
                <a:solidFill>
                  <a:schemeClr val="dk1"/>
                </a:solidFill>
                <a:latin typeface="30"/>
                <a:ea typeface="Calibri"/>
                <a:cs typeface="Calibri"/>
                <a:sym typeface="Calibri"/>
              </a:rPr>
              <a:t>Η ενεργειακή απόδοση σε ένα θέατρο βελτιώνει το κόστος και την άνεση του κοινού</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800" b="1" dirty="0">
                <a:solidFill>
                  <a:schemeClr val="dk1"/>
                </a:solidFill>
                <a:latin typeface="30"/>
                <a:ea typeface="Calibri"/>
                <a:cs typeface="Calibri"/>
                <a:sym typeface="Calibri"/>
              </a:rPr>
              <a:t>Εφαρμόζεται άμεσα στη λήψη αποφάσεων στον πολιτιστικό τομέα.</a:t>
            </a:r>
          </a:p>
          <a:p>
            <a:pPr marL="63500" marR="0" lvl="0" algn="just" rtl="0">
              <a:lnSpc>
                <a:spcPct val="150000"/>
              </a:lnSpc>
              <a:spcBef>
                <a:spcPts val="1200"/>
              </a:spcBef>
              <a:spcAft>
                <a:spcPts val="0"/>
              </a:spcAft>
              <a:buClr>
                <a:srgbClr val="04A6C2"/>
              </a:buClr>
              <a:buSzPts val="2500"/>
            </a:pPr>
            <a:r>
              <a:rPr lang="en-US" sz="2800" dirty="0">
                <a:solidFill>
                  <a:schemeClr val="dk1"/>
                </a:solidFill>
                <a:latin typeface="30"/>
                <a:ea typeface="Calibri"/>
                <a:cs typeface="Calibri"/>
                <a:sym typeface="Calibri"/>
              </a:rPr>
              <a:t>•    Πώς θα μπορούσαν να εφαρμοστούν αυτοί οι τρεις πυλώνες σε ένα θέατρο, μουσείο ή μουσικό φεστιβάλ;</a:t>
            </a:r>
          </a:p>
          <a:p>
            <a:pPr marL="63500" marR="0" lvl="0" algn="just" rtl="0">
              <a:lnSpc>
                <a:spcPct val="150000"/>
              </a:lnSpc>
              <a:spcBef>
                <a:spcPts val="1200"/>
              </a:spcBef>
              <a:spcAft>
                <a:spcPts val="0"/>
              </a:spcAft>
              <a:buClr>
                <a:srgbClr val="04A6C2"/>
              </a:buClr>
              <a:buSzPts val="2500"/>
            </a:pPr>
            <a:r>
              <a:rPr lang="en-US" sz="2800" dirty="0">
                <a:solidFill>
                  <a:schemeClr val="dk1"/>
                </a:solidFill>
                <a:latin typeface="30"/>
                <a:ea typeface="Calibri"/>
                <a:cs typeface="Calibri"/>
                <a:sym typeface="Calibri"/>
              </a:rPr>
              <a:t>•    Μπορείτε να σκεφτείτε μια απόφαση σε ένα πολιτιστικό έργο που θα επωφεληθεί από τη συνεκτίμηση και των τριών πυλώνων;</a:t>
            </a:r>
          </a:p>
          <a:p>
            <a:pPr marL="63500" marR="0" lvl="0" algn="just" rtl="0">
              <a:lnSpc>
                <a:spcPct val="150000"/>
              </a:lnSpc>
              <a:spcBef>
                <a:spcPts val="1200"/>
              </a:spcBef>
              <a:spcAft>
                <a:spcPts val="0"/>
              </a:spcAft>
              <a:buClr>
                <a:srgbClr val="04A6C2"/>
              </a:buClr>
              <a:buSzPts val="2500"/>
            </a:pPr>
            <a:endParaRPr lang="en-US" sz="2800" dirty="0">
              <a:solidFill>
                <a:schemeClr val="dk1"/>
              </a:solidFill>
              <a:latin typeface="30"/>
              <a:ea typeface="Calibri"/>
              <a:cs typeface="Calibri"/>
              <a:sym typeface="Calibri"/>
            </a:endParaRPr>
          </a:p>
        </p:txBody>
      </p:sp>
    </p:spTree>
    <p:extLst>
      <p:ext uri="{BB962C8B-B14F-4D97-AF65-F5344CB8AC3E}">
        <p14:creationId xmlns:p14="http://schemas.microsoft.com/office/powerpoint/2010/main" val="22576485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1">
          <a:extLst>
            <a:ext uri="{FF2B5EF4-FFF2-40B4-BE49-F238E27FC236}">
              <a16:creationId xmlns:a16="http://schemas.microsoft.com/office/drawing/2014/main" id="{FC1362D6-5253-94F8-F6CE-38FC8E45247F}"/>
            </a:ext>
          </a:extLst>
        </p:cNvPr>
        <p:cNvGrpSpPr/>
        <p:nvPr/>
      </p:nvGrpSpPr>
      <p:grpSpPr>
        <a:xfrm>
          <a:off x="0" y="0"/>
          <a:ext cx="0" cy="0"/>
          <a:chOff x="0" y="0"/>
          <a:chExt cx="0" cy="0"/>
        </a:xfrm>
      </p:grpSpPr>
      <p:pic>
        <p:nvPicPr>
          <p:cNvPr id="4" name="Imagen 1" descr="Diagrama, Diagrama de Venn&#10;&#10;El contenido generado por IA puede ser incorrecto.">
            <a:extLst>
              <a:ext uri="{FF2B5EF4-FFF2-40B4-BE49-F238E27FC236}">
                <a16:creationId xmlns:a16="http://schemas.microsoft.com/office/drawing/2014/main" id="{3A9B14A7-3B06-32BF-9227-FF59C2553BE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700386" y="1233921"/>
            <a:ext cx="6456373" cy="4535548"/>
          </a:xfrm>
          <a:prstGeom prst="rect">
            <a:avLst/>
          </a:prstGeom>
        </p:spPr>
      </p:pic>
      <p:sp>
        <p:nvSpPr>
          <p:cNvPr id="152" name="Google Shape;152;g34519fc2d75_0_8">
            <a:extLst>
              <a:ext uri="{FF2B5EF4-FFF2-40B4-BE49-F238E27FC236}">
                <a16:creationId xmlns:a16="http://schemas.microsoft.com/office/drawing/2014/main" id="{5DFCB0F0-5550-5770-F0FB-1D0D215749A9}"/>
              </a:ext>
            </a:extLst>
          </p:cNvPr>
          <p:cNvSpPr/>
          <p:nvPr/>
        </p:nvSpPr>
        <p:spPr>
          <a:xfrm rot="10800000" flipH="1">
            <a:off x="-996253" y="-6398558"/>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3" name="Google Shape;153;g34519fc2d75_0_8">
            <a:extLst>
              <a:ext uri="{FF2B5EF4-FFF2-40B4-BE49-F238E27FC236}">
                <a16:creationId xmlns:a16="http://schemas.microsoft.com/office/drawing/2014/main" id="{03697329-6720-3D8B-590C-3410C682B0FD}"/>
              </a:ext>
            </a:extLst>
          </p:cNvPr>
          <p:cNvSpPr/>
          <p:nvPr/>
        </p:nvSpPr>
        <p:spPr>
          <a:xfrm rot="10800000">
            <a:off x="1254625" y="93247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4" name="Google Shape;154;g34519fc2d75_0_8">
            <a:extLst>
              <a:ext uri="{FF2B5EF4-FFF2-40B4-BE49-F238E27FC236}">
                <a16:creationId xmlns:a16="http://schemas.microsoft.com/office/drawing/2014/main" id="{53850D11-4D54-29FF-1EFC-838F5EA24ACC}"/>
              </a:ext>
            </a:extLst>
          </p:cNvPr>
          <p:cNvSpPr txBox="1"/>
          <p:nvPr/>
        </p:nvSpPr>
        <p:spPr>
          <a:xfrm>
            <a:off x="1336525" y="2678131"/>
            <a:ext cx="15163800" cy="5747687"/>
          </a:xfrm>
          <a:prstGeom prst="rect">
            <a:avLst/>
          </a:prstGeom>
          <a:noFill/>
          <a:ln>
            <a:noFill/>
          </a:ln>
        </p:spPr>
        <p:txBody>
          <a:bodyPr spcFirstLastPara="1" wrap="square" lIns="91425" tIns="45700" rIns="91425" bIns="45700" anchor="t" anchorCtr="0">
            <a:spAutoFit/>
          </a:bodyPr>
          <a:lstStyle/>
          <a:p>
            <a:pPr marL="0" marR="0" lvl="0" indent="0" algn="just" rtl="0">
              <a:lnSpc>
                <a:spcPct val="150000"/>
              </a:lnSpc>
              <a:spcBef>
                <a:spcPts val="0"/>
              </a:spcBef>
              <a:spcAft>
                <a:spcPts val="0"/>
              </a:spcAft>
              <a:buNone/>
            </a:pPr>
            <a:endParaRPr lang="el-GR" sz="2500"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Οι πυλώνες πρέπει να είναι ολοκληρωμένοι, όχι απομονωμένοι</a:t>
            </a:r>
          </a:p>
          <a:p>
            <a:pPr marL="63500" marR="0" lvl="0" algn="just" rtl="0">
              <a:lnSpc>
                <a:spcPct val="150000"/>
              </a:lnSpc>
              <a:spcBef>
                <a:spcPts val="1200"/>
              </a:spcBef>
              <a:spcAft>
                <a:spcPts val="0"/>
              </a:spcAft>
              <a:buClr>
                <a:srgbClr val="04A6C2"/>
              </a:buClr>
              <a:buSzPts val="2500"/>
            </a:pPr>
            <a:endParaRPr lang="en-US" sz="3000" b="1"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Βιώσιμη ανάπτυξη = σύνθετη</a:t>
            </a:r>
            <a:r>
              <a:rPr lang="el-GR" sz="3000" b="1" dirty="0">
                <a:solidFill>
                  <a:schemeClr val="dk1"/>
                </a:solidFill>
                <a:latin typeface="Calibri"/>
                <a:ea typeface="Calibri"/>
                <a:cs typeface="Calibri"/>
                <a:sym typeface="Calibri"/>
              </a:rPr>
              <a:t> - σύνθεση</a:t>
            </a:r>
            <a:r>
              <a:rPr lang="en-US" sz="3000" b="1" dirty="0">
                <a:solidFill>
                  <a:schemeClr val="dk1"/>
                </a:solidFill>
                <a:latin typeface="Calibri"/>
                <a:ea typeface="Calibri"/>
                <a:cs typeface="Calibri"/>
                <a:sym typeface="Calibri"/>
              </a:rPr>
              <a:t> </a:t>
            </a:r>
            <a:r>
              <a:rPr lang="el-GR" sz="3000" b="1" dirty="0">
                <a:solidFill>
                  <a:schemeClr val="dk1"/>
                </a:solidFill>
                <a:latin typeface="Calibri"/>
                <a:ea typeface="Calibri"/>
                <a:cs typeface="Calibri"/>
                <a:sym typeface="Calibri"/>
              </a:rPr>
              <a:t>&amp;</a:t>
            </a:r>
            <a:r>
              <a:rPr lang="en-US" sz="3000" b="1" dirty="0">
                <a:solidFill>
                  <a:schemeClr val="dk1"/>
                </a:solidFill>
                <a:latin typeface="Calibri"/>
                <a:ea typeface="Calibri"/>
                <a:cs typeface="Calibri"/>
                <a:sym typeface="Calibri"/>
              </a:rPr>
              <a:t> συνεπάγεται συμβιβασμούς</a:t>
            </a:r>
          </a:p>
          <a:p>
            <a:pPr marL="622300" marR="0" lvl="0" indent="-558800" algn="just" rtl="0">
              <a:lnSpc>
                <a:spcPct val="150000"/>
              </a:lnSpc>
              <a:spcBef>
                <a:spcPts val="1200"/>
              </a:spcBef>
              <a:spcAft>
                <a:spcPts val="0"/>
              </a:spcAft>
              <a:buClr>
                <a:srgbClr val="04A6C2"/>
              </a:buClr>
              <a:buSzPts val="2500"/>
              <a:buFont typeface="Noto Sans Symbols"/>
              <a:buChar char="⮚"/>
            </a:pPr>
            <a:endParaRPr lang="en-US" sz="3000" b="1" dirty="0">
              <a:solidFill>
                <a:schemeClr val="dk1"/>
              </a:solidFill>
              <a:latin typeface="Calibri"/>
              <a:ea typeface="Calibri"/>
              <a:cs typeface="Calibri"/>
              <a:sym typeface="Calibri"/>
            </a:endParaRP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Προκλήσεις των παραστατικών τεχνών: </a:t>
            </a:r>
            <a:r>
              <a:rPr lang="en-US" sz="3000" dirty="0">
                <a:solidFill>
                  <a:schemeClr val="dk1"/>
                </a:solidFill>
                <a:latin typeface="Calibri"/>
                <a:ea typeface="Calibri"/>
                <a:cs typeface="Calibri"/>
                <a:sym typeface="Calibri"/>
              </a:rPr>
              <a:t>Ο κοινωνικός αντίκτυπος και η οικονομική αβεβαιότητα συχνά υπερτερούν των περιβαλλοντικών προτεραιοτήτων βραχυπρόθεσμα</a:t>
            </a:r>
            <a:endParaRPr lang="en-GB" sz="3000" dirty="0">
              <a:solidFill>
                <a:schemeClr val="dk1"/>
              </a:solidFill>
              <a:latin typeface="Calibri"/>
              <a:ea typeface="Calibri"/>
              <a:cs typeface="Calibri"/>
              <a:sym typeface="Calibri"/>
            </a:endParaRPr>
          </a:p>
        </p:txBody>
      </p:sp>
      <p:sp>
        <p:nvSpPr>
          <p:cNvPr id="155" name="Google Shape;155;g34519fc2d75_0_8">
            <a:extLst>
              <a:ext uri="{FF2B5EF4-FFF2-40B4-BE49-F238E27FC236}">
                <a16:creationId xmlns:a16="http://schemas.microsoft.com/office/drawing/2014/main" id="{FA9845C2-5D41-99BE-BB91-D523069DF208}"/>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Font typeface="Arial"/>
              <a:buNone/>
            </a:pPr>
            <a:r>
              <a:rPr lang="en-US" sz="5000" b="1" dirty="0">
                <a:solidFill>
                  <a:schemeClr val="dk1"/>
                </a:solidFill>
                <a:latin typeface="Calibri"/>
                <a:ea typeface="Calibri"/>
                <a:cs typeface="Calibri"/>
                <a:sym typeface="Calibri"/>
              </a:rPr>
              <a:t>Ενσωμάτωση των πυλώνων</a:t>
            </a:r>
            <a:endParaRPr sz="5000" b="1" dirty="0">
              <a:solidFill>
                <a:schemeClr val="dk1"/>
              </a:solidFill>
              <a:latin typeface="Calibri"/>
              <a:ea typeface="Calibri"/>
              <a:cs typeface="Calibri"/>
              <a:sym typeface="Calibri"/>
            </a:endParaRPr>
          </a:p>
        </p:txBody>
      </p:sp>
      <p:sp>
        <p:nvSpPr>
          <p:cNvPr id="156" name="Google Shape;156;g34519fc2d75_0_8">
            <a:extLst>
              <a:ext uri="{FF2B5EF4-FFF2-40B4-BE49-F238E27FC236}">
                <a16:creationId xmlns:a16="http://schemas.microsoft.com/office/drawing/2014/main" id="{C4151CE7-7762-1285-7C97-BFF5D70497A0}"/>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6</a:t>
            </a:fld>
            <a:endParaRPr/>
          </a:p>
        </p:txBody>
      </p:sp>
    </p:spTree>
    <p:extLst>
      <p:ext uri="{BB962C8B-B14F-4D97-AF65-F5344CB8AC3E}">
        <p14:creationId xmlns:p14="http://schemas.microsoft.com/office/powerpoint/2010/main" val="89244436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BF2782FE-CDAC-26F8-C64D-1935760798AF}"/>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4EEC0E42-6B8A-43C0-B584-EF7BCF24F88A}"/>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71CCCC7E-67A0-43D0-F309-DCB6854EC3D4}"/>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60</a:t>
            </a:fld>
            <a:endParaRPr/>
          </a:p>
        </p:txBody>
      </p:sp>
      <p:sp>
        <p:nvSpPr>
          <p:cNvPr id="3" name="Google Shape;155;g34519fc2d75_0_8">
            <a:extLst>
              <a:ext uri="{FF2B5EF4-FFF2-40B4-BE49-F238E27FC236}">
                <a16:creationId xmlns:a16="http://schemas.microsoft.com/office/drawing/2014/main" id="{4FFDDFB2-7536-DA24-0B05-BB17635E1DAC}"/>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a:solidFill>
                  <a:schemeClr val="tx1"/>
                </a:solidFill>
                <a:latin typeface="Calibri"/>
                <a:ea typeface="Calibri"/>
                <a:cs typeface="Calibri"/>
                <a:sym typeface="Calibri"/>
              </a:rPr>
              <a:t>Τι είναι το ESG;</a:t>
            </a:r>
            <a:endParaRPr lang="en-US" sz="5000" b="1" dirty="0">
              <a:solidFill>
                <a:schemeClr val="tx1"/>
              </a:solidFill>
              <a:latin typeface="Calibri"/>
              <a:ea typeface="Calibri"/>
              <a:cs typeface="Calibri"/>
              <a:sym typeface="Calibri"/>
            </a:endParaRPr>
          </a:p>
        </p:txBody>
      </p:sp>
      <p:sp>
        <p:nvSpPr>
          <p:cNvPr id="5" name="Google Shape;143;g34519fc2d75_0_0">
            <a:extLst>
              <a:ext uri="{FF2B5EF4-FFF2-40B4-BE49-F238E27FC236}">
                <a16:creationId xmlns:a16="http://schemas.microsoft.com/office/drawing/2014/main" id="{01B6F3DA-3F6C-8654-F95D-32BCCA57219E}"/>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 name="Google Shape;154;g34519fc2d75_0_8">
            <a:extLst>
              <a:ext uri="{FF2B5EF4-FFF2-40B4-BE49-F238E27FC236}">
                <a16:creationId xmlns:a16="http://schemas.microsoft.com/office/drawing/2014/main" id="{B1AAC2BB-615C-E315-2441-D9340C67ADED}"/>
              </a:ext>
            </a:extLst>
          </p:cNvPr>
          <p:cNvSpPr txBox="1"/>
          <p:nvPr/>
        </p:nvSpPr>
        <p:spPr>
          <a:xfrm>
            <a:off x="1336525" y="2678131"/>
            <a:ext cx="15163800" cy="3477835"/>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E – Περιβαλλοντικό</a:t>
            </a:r>
            <a:r>
              <a:rPr lang="en-US" sz="3000" dirty="0">
                <a:solidFill>
                  <a:schemeClr val="dk1"/>
                </a:solidFill>
                <a:latin typeface="30"/>
                <a:ea typeface="Calibri"/>
                <a:cs typeface="Calibri"/>
                <a:sym typeface="Calibri"/>
              </a:rPr>
              <a:t>: διαχείριση του περιβαλλοντικού αντίκτυπου</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S – Κοινωνικό</a:t>
            </a:r>
            <a:r>
              <a:rPr lang="en-US" sz="3000" dirty="0">
                <a:solidFill>
                  <a:schemeClr val="dk1"/>
                </a:solidFill>
                <a:latin typeface="30"/>
                <a:ea typeface="Calibri"/>
                <a:cs typeface="Calibri"/>
                <a:sym typeface="Calibri"/>
              </a:rPr>
              <a:t>: προώθηση της κοινωνικής ευθύνης</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G – Διακυβέρνηση</a:t>
            </a:r>
            <a:r>
              <a:rPr lang="en-US" sz="3000" dirty="0">
                <a:solidFill>
                  <a:schemeClr val="dk1"/>
                </a:solidFill>
                <a:latin typeface="30"/>
                <a:ea typeface="Calibri"/>
                <a:cs typeface="Calibri"/>
                <a:sym typeface="Calibri"/>
              </a:rPr>
              <a:t>: διασφάλιση διαφανούς και ηθικής διακυβέρνησης</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Προσαρμογή από τον εταιρικό τομέα στις πολιτιστικές </a:t>
            </a:r>
            <a:r>
              <a:rPr lang="en-US" sz="3000" dirty="0" err="1">
                <a:solidFill>
                  <a:schemeClr val="dk1"/>
                </a:solidFill>
                <a:latin typeface="30"/>
                <a:ea typeface="Calibri"/>
                <a:cs typeface="Calibri"/>
                <a:sym typeface="Calibri"/>
              </a:rPr>
              <a:t>οργανώσεις</a:t>
            </a:r>
            <a:endParaRPr lang="en-US" sz="3000" dirty="0">
              <a:solidFill>
                <a:schemeClr val="dk1"/>
              </a:solidFill>
              <a:latin typeface="30"/>
              <a:ea typeface="Calibri"/>
              <a:cs typeface="Calibri"/>
              <a:sym typeface="Calibri"/>
            </a:endParaRPr>
          </a:p>
        </p:txBody>
      </p:sp>
      <p:pic>
        <p:nvPicPr>
          <p:cNvPr id="2" name="Imagen 1">
            <a:extLst>
              <a:ext uri="{FF2B5EF4-FFF2-40B4-BE49-F238E27FC236}">
                <a16:creationId xmlns:a16="http://schemas.microsoft.com/office/drawing/2014/main" id="{5AB6E50B-B007-9398-3147-0E42A6F9E98D}"/>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607194" y="6571885"/>
            <a:ext cx="8639608" cy="3477835"/>
          </a:xfrm>
          <a:prstGeom prst="rect">
            <a:avLst/>
          </a:prstGeom>
        </p:spPr>
      </p:pic>
    </p:spTree>
    <p:extLst>
      <p:ext uri="{BB962C8B-B14F-4D97-AF65-F5344CB8AC3E}">
        <p14:creationId xmlns:p14="http://schemas.microsoft.com/office/powerpoint/2010/main" val="322156186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8DE43B00-9889-BEA3-AAE1-8AC7964BD347}"/>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FD59603D-E779-1A4C-B9ED-BBBD19D508BD}"/>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967A8C9A-1C02-C7F2-9C15-C3F5D518D2FA}"/>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61</a:t>
            </a:fld>
            <a:endParaRPr/>
          </a:p>
        </p:txBody>
      </p:sp>
      <p:sp>
        <p:nvSpPr>
          <p:cNvPr id="3" name="Google Shape;155;g34519fc2d75_0_8">
            <a:extLst>
              <a:ext uri="{FF2B5EF4-FFF2-40B4-BE49-F238E27FC236}">
                <a16:creationId xmlns:a16="http://schemas.microsoft.com/office/drawing/2014/main" id="{B1DE85DD-049F-339A-2568-9075430E9594}"/>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Δημιουργία ενός σχεδίου ESG</a:t>
            </a:r>
          </a:p>
        </p:txBody>
      </p:sp>
      <p:sp>
        <p:nvSpPr>
          <p:cNvPr id="5" name="Google Shape;143;g34519fc2d75_0_0">
            <a:extLst>
              <a:ext uri="{FF2B5EF4-FFF2-40B4-BE49-F238E27FC236}">
                <a16:creationId xmlns:a16="http://schemas.microsoft.com/office/drawing/2014/main" id="{0D681A46-64C5-3899-048E-96EAAFB897E0}"/>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 name="Google Shape;154;g34519fc2d75_0_8">
            <a:extLst>
              <a:ext uri="{FF2B5EF4-FFF2-40B4-BE49-F238E27FC236}">
                <a16:creationId xmlns:a16="http://schemas.microsoft.com/office/drawing/2014/main" id="{8EA0A10E-A380-2B11-E69D-DAD2333924A1}"/>
              </a:ext>
            </a:extLst>
          </p:cNvPr>
          <p:cNvSpPr txBox="1"/>
          <p:nvPr/>
        </p:nvSpPr>
        <p:spPr>
          <a:xfrm>
            <a:off x="1336525" y="2678131"/>
            <a:ext cx="15163800" cy="3477835"/>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Οδικός χάρτης που καθορίζει τη στρατηγική βιωσιμότητας</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Περιβαλλοντική: </a:t>
            </a:r>
            <a:r>
              <a:rPr lang="en-US" sz="3000" dirty="0">
                <a:solidFill>
                  <a:schemeClr val="dk1"/>
                </a:solidFill>
                <a:latin typeface="30"/>
                <a:ea typeface="Calibri"/>
                <a:cs typeface="Calibri"/>
                <a:sym typeface="Calibri"/>
              </a:rPr>
              <a:t>βιώσιμα υλικά, ενεργειακή απόδοση, διαχείριση αποβλήτων</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Κοινωνικό: </a:t>
            </a:r>
            <a:r>
              <a:rPr lang="en-US" sz="3000" dirty="0">
                <a:solidFill>
                  <a:schemeClr val="dk1"/>
                </a:solidFill>
                <a:latin typeface="30"/>
                <a:ea typeface="Calibri"/>
                <a:cs typeface="Calibri"/>
                <a:sym typeface="Calibri"/>
              </a:rPr>
              <a:t>ένταξη, ποικιλομορφία, ευημερία της ομάδας</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Διακυβέρνηση: </a:t>
            </a:r>
            <a:r>
              <a:rPr lang="en-US" sz="3000" dirty="0">
                <a:solidFill>
                  <a:schemeClr val="dk1"/>
                </a:solidFill>
                <a:latin typeface="30"/>
                <a:ea typeface="Calibri"/>
                <a:cs typeface="Calibri"/>
                <a:sym typeface="Calibri"/>
              </a:rPr>
              <a:t>διαφανείς και ηθικές πρακτικές</a:t>
            </a:r>
          </a:p>
        </p:txBody>
      </p:sp>
      <p:pic>
        <p:nvPicPr>
          <p:cNvPr id="6" name="Imagen 1" descr="Gráfico&#10;&#10;El contenido generado por IA puede ser incorrecto.">
            <a:extLst>
              <a:ext uri="{FF2B5EF4-FFF2-40B4-BE49-F238E27FC236}">
                <a16:creationId xmlns:a16="http://schemas.microsoft.com/office/drawing/2014/main" id="{0879758D-F5A7-51EF-5F1E-BB1D638DE378}"/>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805616" y="5707626"/>
            <a:ext cx="7559073" cy="4411303"/>
          </a:xfrm>
          <a:prstGeom prst="rect">
            <a:avLst/>
          </a:prstGeom>
        </p:spPr>
      </p:pic>
    </p:spTree>
    <p:extLst>
      <p:ext uri="{BB962C8B-B14F-4D97-AF65-F5344CB8AC3E}">
        <p14:creationId xmlns:p14="http://schemas.microsoft.com/office/powerpoint/2010/main" val="291602408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0135AD81-DBEC-B109-4A93-580FABE4D996}"/>
            </a:ext>
          </a:extLst>
        </p:cNvPr>
        <p:cNvGrpSpPr/>
        <p:nvPr/>
      </p:nvGrpSpPr>
      <p:grpSpPr>
        <a:xfrm>
          <a:off x="0" y="0"/>
          <a:ext cx="0" cy="0"/>
          <a:chOff x="0" y="0"/>
          <a:chExt cx="0" cy="0"/>
        </a:xfrm>
      </p:grpSpPr>
      <p:pic>
        <p:nvPicPr>
          <p:cNvPr id="6" name="Imagen 1" descr="Gráfico&#10;&#10;El contenido generado por IA puede ser incorrecto.">
            <a:extLst>
              <a:ext uri="{FF2B5EF4-FFF2-40B4-BE49-F238E27FC236}">
                <a16:creationId xmlns:a16="http://schemas.microsoft.com/office/drawing/2014/main" id="{E1AD261D-B264-C13F-753E-BDBECE3519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90518" y="5176667"/>
            <a:ext cx="7559073" cy="4411303"/>
          </a:xfrm>
          <a:prstGeom prst="rect">
            <a:avLst/>
          </a:prstGeom>
        </p:spPr>
      </p:pic>
      <p:sp>
        <p:nvSpPr>
          <p:cNvPr id="142" name="Google Shape;142;g34519fc2d75_0_0">
            <a:extLst>
              <a:ext uri="{FF2B5EF4-FFF2-40B4-BE49-F238E27FC236}">
                <a16:creationId xmlns:a16="http://schemas.microsoft.com/office/drawing/2014/main" id="{10C471E3-64F7-8DFC-1D32-159D5F5FF666}"/>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87D5942D-3EF1-5E64-2EE1-238F7AB3485E}"/>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62</a:t>
            </a:fld>
            <a:endParaRPr/>
          </a:p>
        </p:txBody>
      </p:sp>
      <p:sp>
        <p:nvSpPr>
          <p:cNvPr id="3" name="Google Shape;155;g34519fc2d75_0_8">
            <a:extLst>
              <a:ext uri="{FF2B5EF4-FFF2-40B4-BE49-F238E27FC236}">
                <a16:creationId xmlns:a16="http://schemas.microsoft.com/office/drawing/2014/main" id="{8DC4F8D0-6932-5F81-9F8A-41FFEEC185F1}"/>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a:solidFill>
                  <a:schemeClr val="tx1"/>
                </a:solidFill>
                <a:latin typeface="Calibri"/>
                <a:ea typeface="Calibri"/>
                <a:cs typeface="Calibri"/>
                <a:sym typeface="Calibri"/>
              </a:rPr>
              <a:t>Σκοπός ενός σχεδίου ESG</a:t>
            </a:r>
            <a:endParaRPr lang="en-US" sz="5000" b="1" dirty="0">
              <a:solidFill>
                <a:schemeClr val="tx1"/>
              </a:solidFill>
              <a:latin typeface="Calibri"/>
              <a:ea typeface="Calibri"/>
              <a:cs typeface="Calibri"/>
              <a:sym typeface="Calibri"/>
            </a:endParaRPr>
          </a:p>
        </p:txBody>
      </p:sp>
      <p:sp>
        <p:nvSpPr>
          <p:cNvPr id="5" name="Google Shape;143;g34519fc2d75_0_0">
            <a:extLst>
              <a:ext uri="{FF2B5EF4-FFF2-40B4-BE49-F238E27FC236}">
                <a16:creationId xmlns:a16="http://schemas.microsoft.com/office/drawing/2014/main" id="{85994444-85BB-ED6E-3449-77CF2EFF12F5}"/>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 name="Google Shape;154;g34519fc2d75_0_8">
            <a:extLst>
              <a:ext uri="{FF2B5EF4-FFF2-40B4-BE49-F238E27FC236}">
                <a16:creationId xmlns:a16="http://schemas.microsoft.com/office/drawing/2014/main" id="{06ED1730-158E-9C73-36C5-578EC931CDDE}"/>
              </a:ext>
            </a:extLst>
          </p:cNvPr>
          <p:cNvSpPr txBox="1"/>
          <p:nvPr/>
        </p:nvSpPr>
        <p:spPr>
          <a:xfrm>
            <a:off x="1336525" y="2678131"/>
            <a:ext cx="15163800" cy="4093388"/>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2800" dirty="0">
                <a:solidFill>
                  <a:schemeClr val="dk1"/>
                </a:solidFill>
                <a:latin typeface="30"/>
                <a:ea typeface="Calibri"/>
                <a:cs typeface="Calibri"/>
                <a:sym typeface="Calibri"/>
              </a:rPr>
              <a:t>Ενσωμάτωση της βιωσιμότητας στον στρατηγικό σχεδιασμό</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800" dirty="0">
                <a:solidFill>
                  <a:schemeClr val="dk1"/>
                </a:solidFill>
                <a:latin typeface="30"/>
                <a:ea typeface="Calibri"/>
                <a:cs typeface="Calibri"/>
                <a:sym typeface="Calibri"/>
              </a:rPr>
              <a:t>Ικανοποίηση των προσδοκιών των χρηματοδοτών, του κοινού και των ενδιαφερόμενων μερών</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800" dirty="0">
                <a:solidFill>
                  <a:schemeClr val="dk1"/>
                </a:solidFill>
                <a:latin typeface="30"/>
                <a:ea typeface="Calibri"/>
                <a:cs typeface="Calibri"/>
                <a:sym typeface="Calibri"/>
              </a:rPr>
              <a:t>Προσδιορισμός μη χρηματοοικονομικών κινδύνων και ευκαιριών</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800" dirty="0">
                <a:solidFill>
                  <a:schemeClr val="dk1"/>
                </a:solidFill>
                <a:latin typeface="30"/>
                <a:ea typeface="Calibri"/>
                <a:cs typeface="Calibri"/>
                <a:sym typeface="Calibri"/>
              </a:rPr>
              <a:t>Ευθυγράμμιση με τους Στόχους Βιώσιμης Ανάπτυξης (SDGs)</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800" dirty="0">
                <a:solidFill>
                  <a:schemeClr val="dk1"/>
                </a:solidFill>
                <a:latin typeface="30"/>
                <a:ea typeface="Calibri"/>
                <a:cs typeface="Calibri"/>
                <a:sym typeface="Calibri"/>
              </a:rPr>
              <a:t>Ενίσχυση της φήμης και της ανταγωνιστικότητας</a:t>
            </a:r>
          </a:p>
        </p:txBody>
      </p:sp>
    </p:spTree>
    <p:extLst>
      <p:ext uri="{BB962C8B-B14F-4D97-AF65-F5344CB8AC3E}">
        <p14:creationId xmlns:p14="http://schemas.microsoft.com/office/powerpoint/2010/main" val="4170686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E702F18A-4702-48D9-152E-6E889F1B7927}"/>
            </a:ext>
          </a:extLst>
        </p:cNvPr>
        <p:cNvGrpSpPr/>
        <p:nvPr/>
      </p:nvGrpSpPr>
      <p:grpSpPr>
        <a:xfrm>
          <a:off x="0" y="0"/>
          <a:ext cx="0" cy="0"/>
          <a:chOff x="0" y="0"/>
          <a:chExt cx="0" cy="0"/>
        </a:xfrm>
      </p:grpSpPr>
      <p:pic>
        <p:nvPicPr>
          <p:cNvPr id="6" name="Imagen 1" descr="Gráfico&#10;&#10;El contenido generado por IA puede ser incorrecto.">
            <a:extLst>
              <a:ext uri="{FF2B5EF4-FFF2-40B4-BE49-F238E27FC236}">
                <a16:creationId xmlns:a16="http://schemas.microsoft.com/office/drawing/2014/main" id="{10F4D1E0-0373-C80C-D447-3DB69490015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90518" y="5176667"/>
            <a:ext cx="7559073" cy="4411303"/>
          </a:xfrm>
          <a:prstGeom prst="rect">
            <a:avLst/>
          </a:prstGeom>
        </p:spPr>
      </p:pic>
      <p:sp>
        <p:nvSpPr>
          <p:cNvPr id="142" name="Google Shape;142;g34519fc2d75_0_0">
            <a:extLst>
              <a:ext uri="{FF2B5EF4-FFF2-40B4-BE49-F238E27FC236}">
                <a16:creationId xmlns:a16="http://schemas.microsoft.com/office/drawing/2014/main" id="{D4596B61-566B-ABBC-3732-DA8BD09126AE}"/>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1AD9E354-EDBA-BB09-BFA3-E4EE16513D12}"/>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63</a:t>
            </a:fld>
            <a:endParaRPr/>
          </a:p>
        </p:txBody>
      </p:sp>
      <p:sp>
        <p:nvSpPr>
          <p:cNvPr id="3" name="Google Shape;155;g34519fc2d75_0_8">
            <a:extLst>
              <a:ext uri="{FF2B5EF4-FFF2-40B4-BE49-F238E27FC236}">
                <a16:creationId xmlns:a16="http://schemas.microsoft.com/office/drawing/2014/main" id="{5BA63ADF-B7C7-3CBE-A425-45E827797465}"/>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a:solidFill>
                  <a:schemeClr val="tx1"/>
                </a:solidFill>
                <a:latin typeface="Calibri"/>
                <a:ea typeface="Calibri"/>
                <a:cs typeface="Calibri"/>
                <a:sym typeface="Calibri"/>
              </a:rPr>
              <a:t>Φάσεις ανάπτυξης του σχεδίου ESG</a:t>
            </a:r>
            <a:endParaRPr lang="en-US" sz="5000" b="1" dirty="0">
              <a:solidFill>
                <a:schemeClr val="tx1"/>
              </a:solidFill>
              <a:latin typeface="Calibri"/>
              <a:ea typeface="Calibri"/>
              <a:cs typeface="Calibri"/>
              <a:sym typeface="Calibri"/>
            </a:endParaRPr>
          </a:p>
        </p:txBody>
      </p:sp>
      <p:sp>
        <p:nvSpPr>
          <p:cNvPr id="5" name="Google Shape;143;g34519fc2d75_0_0">
            <a:extLst>
              <a:ext uri="{FF2B5EF4-FFF2-40B4-BE49-F238E27FC236}">
                <a16:creationId xmlns:a16="http://schemas.microsoft.com/office/drawing/2014/main" id="{7047BC84-8B51-CFB1-615A-96B891C3EFCA}"/>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 name="Google Shape;154;g34519fc2d75_0_8">
            <a:extLst>
              <a:ext uri="{FF2B5EF4-FFF2-40B4-BE49-F238E27FC236}">
                <a16:creationId xmlns:a16="http://schemas.microsoft.com/office/drawing/2014/main" id="{0BAF79C4-69AA-0354-3EBF-B389A6F99D61}"/>
              </a:ext>
            </a:extLst>
          </p:cNvPr>
          <p:cNvSpPr txBox="1"/>
          <p:nvPr/>
        </p:nvSpPr>
        <p:spPr>
          <a:xfrm>
            <a:off x="1336525" y="2678131"/>
            <a:ext cx="15163800" cy="4324220"/>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Φάση 0 </a:t>
            </a:r>
            <a:r>
              <a:rPr lang="en-US" sz="3000" dirty="0">
                <a:solidFill>
                  <a:schemeClr val="dk1"/>
                </a:solidFill>
                <a:latin typeface="30"/>
                <a:ea typeface="Calibri"/>
                <a:cs typeface="Calibri"/>
                <a:sym typeface="Calibri"/>
              </a:rPr>
              <a:t>– Ευαισθητοποίηση</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Φάση 1 </a:t>
            </a:r>
            <a:r>
              <a:rPr lang="en-US" sz="3000" dirty="0">
                <a:solidFill>
                  <a:schemeClr val="dk1"/>
                </a:solidFill>
                <a:latin typeface="30"/>
                <a:ea typeface="Calibri"/>
                <a:cs typeface="Calibri"/>
                <a:sym typeface="Calibri"/>
              </a:rPr>
              <a:t>– Διάγνωση</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Φάση 2 </a:t>
            </a:r>
            <a:r>
              <a:rPr lang="en-US" sz="3000" dirty="0">
                <a:solidFill>
                  <a:schemeClr val="dk1"/>
                </a:solidFill>
                <a:latin typeface="30"/>
                <a:ea typeface="Calibri"/>
                <a:cs typeface="Calibri"/>
                <a:sym typeface="Calibri"/>
              </a:rPr>
              <a:t>– Σχεδιασμός</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Φάση 3 </a:t>
            </a:r>
            <a:r>
              <a:rPr lang="en-US" sz="3000" dirty="0">
                <a:solidFill>
                  <a:schemeClr val="dk1"/>
                </a:solidFill>
                <a:latin typeface="30"/>
                <a:ea typeface="Calibri"/>
                <a:cs typeface="Calibri"/>
                <a:sym typeface="Calibri"/>
              </a:rPr>
              <a:t>– Εφαρμογή</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Φάση 4 </a:t>
            </a:r>
            <a:r>
              <a:rPr lang="en-US" sz="3000" dirty="0">
                <a:solidFill>
                  <a:schemeClr val="dk1"/>
                </a:solidFill>
                <a:latin typeface="30"/>
                <a:ea typeface="Calibri"/>
                <a:cs typeface="Calibri"/>
                <a:sym typeface="Calibri"/>
              </a:rPr>
              <a:t>– Επικοινωνία</a:t>
            </a:r>
          </a:p>
        </p:txBody>
      </p:sp>
    </p:spTree>
    <p:extLst>
      <p:ext uri="{BB962C8B-B14F-4D97-AF65-F5344CB8AC3E}">
        <p14:creationId xmlns:p14="http://schemas.microsoft.com/office/powerpoint/2010/main" val="254027078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BAC23CCA-1C0D-FD2C-54EA-99A10F73A361}"/>
            </a:ext>
          </a:extLst>
        </p:cNvPr>
        <p:cNvGrpSpPr/>
        <p:nvPr/>
      </p:nvGrpSpPr>
      <p:grpSpPr>
        <a:xfrm>
          <a:off x="0" y="0"/>
          <a:ext cx="0" cy="0"/>
          <a:chOff x="0" y="0"/>
          <a:chExt cx="0" cy="0"/>
        </a:xfrm>
      </p:grpSpPr>
      <p:pic>
        <p:nvPicPr>
          <p:cNvPr id="6" name="Imagen 1" descr="Gráfico&#10;&#10;El contenido generado por IA puede ser incorrecto.">
            <a:extLst>
              <a:ext uri="{FF2B5EF4-FFF2-40B4-BE49-F238E27FC236}">
                <a16:creationId xmlns:a16="http://schemas.microsoft.com/office/drawing/2014/main" id="{3C587CDB-2C28-6478-D365-7659D3CC9A7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690518" y="5176667"/>
            <a:ext cx="7559073" cy="4411303"/>
          </a:xfrm>
          <a:prstGeom prst="rect">
            <a:avLst/>
          </a:prstGeom>
        </p:spPr>
      </p:pic>
      <p:sp>
        <p:nvSpPr>
          <p:cNvPr id="142" name="Google Shape;142;g34519fc2d75_0_0">
            <a:extLst>
              <a:ext uri="{FF2B5EF4-FFF2-40B4-BE49-F238E27FC236}">
                <a16:creationId xmlns:a16="http://schemas.microsoft.com/office/drawing/2014/main" id="{9CED3813-1813-91FF-EDCF-AB51FE20DECB}"/>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A6BC1022-46F7-0BF4-9287-2F16A86DF016}"/>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64</a:t>
            </a:fld>
            <a:endParaRPr/>
          </a:p>
        </p:txBody>
      </p:sp>
      <p:sp>
        <p:nvSpPr>
          <p:cNvPr id="3" name="Google Shape;155;g34519fc2d75_0_8">
            <a:extLst>
              <a:ext uri="{FF2B5EF4-FFF2-40B4-BE49-F238E27FC236}">
                <a16:creationId xmlns:a16="http://schemas.microsoft.com/office/drawing/2014/main" id="{322B5EC1-9075-F013-F041-43B7FEFD23D5}"/>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Αναφορά βιωσιμότητας</a:t>
            </a:r>
          </a:p>
        </p:txBody>
      </p:sp>
      <p:sp>
        <p:nvSpPr>
          <p:cNvPr id="5" name="Google Shape;143;g34519fc2d75_0_0">
            <a:extLst>
              <a:ext uri="{FF2B5EF4-FFF2-40B4-BE49-F238E27FC236}">
                <a16:creationId xmlns:a16="http://schemas.microsoft.com/office/drawing/2014/main" id="{C88FD66B-A947-A03E-CC8C-9D5C367E0DA3}"/>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 name="Google Shape;154;g34519fc2d75_0_8">
            <a:extLst>
              <a:ext uri="{FF2B5EF4-FFF2-40B4-BE49-F238E27FC236}">
                <a16:creationId xmlns:a16="http://schemas.microsoft.com/office/drawing/2014/main" id="{D7BDABCE-E978-DCF0-25DE-AB855F17D25C}"/>
              </a:ext>
            </a:extLst>
          </p:cNvPr>
          <p:cNvSpPr txBox="1"/>
          <p:nvPr/>
        </p:nvSpPr>
        <p:spPr>
          <a:xfrm>
            <a:off x="1336525" y="2678131"/>
            <a:ext cx="15163800" cy="3477835"/>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Δομημένο έγγραφο που παρουσιάζει τις επιπτώσεις ESG</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Πέρα από τα οικονομικά στοιχεία</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Καλύπτει θέματα ενέργειας, ποικιλομορφίας, αποβλήτων, συμμετοχής της κοινότητας</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Ενθαρρύνει τη διαφάνεια και ενισχύει την κουλτούρα</a:t>
            </a:r>
          </a:p>
        </p:txBody>
      </p:sp>
    </p:spTree>
    <p:extLst>
      <p:ext uri="{BB962C8B-B14F-4D97-AF65-F5344CB8AC3E}">
        <p14:creationId xmlns:p14="http://schemas.microsoft.com/office/powerpoint/2010/main" val="98264883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24F6C0B3-AC5E-5296-3B8F-F074F209C464}"/>
            </a:ext>
          </a:extLst>
        </p:cNvPr>
        <p:cNvGrpSpPr/>
        <p:nvPr/>
      </p:nvGrpSpPr>
      <p:grpSpPr>
        <a:xfrm>
          <a:off x="0" y="0"/>
          <a:ext cx="0" cy="0"/>
          <a:chOff x="0" y="0"/>
          <a:chExt cx="0" cy="0"/>
        </a:xfrm>
      </p:grpSpPr>
      <p:pic>
        <p:nvPicPr>
          <p:cNvPr id="6" name="Imagen 1" descr="Gráfico&#10;&#10;El contenido generado por IA puede ser incorrecto.">
            <a:extLst>
              <a:ext uri="{FF2B5EF4-FFF2-40B4-BE49-F238E27FC236}">
                <a16:creationId xmlns:a16="http://schemas.microsoft.com/office/drawing/2014/main" id="{1C320A01-814C-8A29-2F46-F28B6155D96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28927" y="5667074"/>
            <a:ext cx="7559073" cy="4411303"/>
          </a:xfrm>
          <a:prstGeom prst="rect">
            <a:avLst/>
          </a:prstGeom>
        </p:spPr>
      </p:pic>
      <p:sp>
        <p:nvSpPr>
          <p:cNvPr id="142" name="Google Shape;142;g34519fc2d75_0_0">
            <a:extLst>
              <a:ext uri="{FF2B5EF4-FFF2-40B4-BE49-F238E27FC236}">
                <a16:creationId xmlns:a16="http://schemas.microsoft.com/office/drawing/2014/main" id="{23CC572E-0BE6-67AB-6F6F-A3C813B972F6}"/>
              </a:ext>
            </a:extLst>
          </p:cNvPr>
          <p:cNvSpPr/>
          <p:nvPr/>
        </p:nvSpPr>
        <p:spPr>
          <a:xfrm rot="10800000" flipH="1">
            <a:off x="-356059"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79E4BE2A-0503-5912-A1CA-C3885D8B2FC9}"/>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65</a:t>
            </a:fld>
            <a:endParaRPr/>
          </a:p>
        </p:txBody>
      </p:sp>
      <p:sp>
        <p:nvSpPr>
          <p:cNvPr id="3" name="Google Shape;155;g34519fc2d75_0_8">
            <a:extLst>
              <a:ext uri="{FF2B5EF4-FFF2-40B4-BE49-F238E27FC236}">
                <a16:creationId xmlns:a16="http://schemas.microsoft.com/office/drawing/2014/main" id="{8E722185-27AF-668D-690A-DCEAF719C12D}"/>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a:solidFill>
                  <a:schemeClr val="tx1"/>
                </a:solidFill>
                <a:latin typeface="Calibri"/>
                <a:ea typeface="Calibri"/>
                <a:cs typeface="Calibri"/>
                <a:sym typeface="Calibri"/>
              </a:rPr>
              <a:t>Πρότυπα αναφοράς βιωσιμότητας</a:t>
            </a:r>
            <a:endParaRPr lang="en-US" sz="5000" b="1" dirty="0">
              <a:solidFill>
                <a:schemeClr val="tx1"/>
              </a:solidFill>
              <a:latin typeface="Calibri"/>
              <a:ea typeface="Calibri"/>
              <a:cs typeface="Calibri"/>
              <a:sym typeface="Calibri"/>
            </a:endParaRPr>
          </a:p>
        </p:txBody>
      </p:sp>
      <p:sp>
        <p:nvSpPr>
          <p:cNvPr id="5" name="Google Shape;143;g34519fc2d75_0_0">
            <a:extLst>
              <a:ext uri="{FF2B5EF4-FFF2-40B4-BE49-F238E27FC236}">
                <a16:creationId xmlns:a16="http://schemas.microsoft.com/office/drawing/2014/main" id="{DF7FBA73-54BD-A18A-29F3-C255179D904F}"/>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 name="Google Shape;154;g34519fc2d75_0_8">
            <a:extLst>
              <a:ext uri="{FF2B5EF4-FFF2-40B4-BE49-F238E27FC236}">
                <a16:creationId xmlns:a16="http://schemas.microsoft.com/office/drawing/2014/main" id="{3D9DDE35-5606-01D7-57B4-94965BE4EA3D}"/>
              </a:ext>
            </a:extLst>
          </p:cNvPr>
          <p:cNvSpPr txBox="1"/>
          <p:nvPr/>
        </p:nvSpPr>
        <p:spPr>
          <a:xfrm>
            <a:off x="1336525" y="2678131"/>
            <a:ext cx="15163800" cy="3293169"/>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2800" dirty="0">
                <a:solidFill>
                  <a:schemeClr val="dk1"/>
                </a:solidFill>
                <a:latin typeface="30"/>
                <a:ea typeface="Calibri"/>
                <a:cs typeface="Calibri"/>
                <a:sym typeface="Calibri"/>
              </a:rPr>
              <a:t>Ορισμός των επιπτώσεων που πρέπει να μετρηθούν, συλλογή δεδομένων, επικοινωνία</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800" dirty="0">
                <a:solidFill>
                  <a:schemeClr val="dk1"/>
                </a:solidFill>
                <a:latin typeface="30"/>
                <a:ea typeface="Calibri"/>
                <a:cs typeface="Calibri"/>
                <a:sym typeface="Calibri"/>
              </a:rPr>
              <a:t>GRI: ευρέως χρησιμοποιούμενο, προσαρμόσιμο στον πολιτιστικό τομέα</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800" dirty="0">
                <a:solidFill>
                  <a:schemeClr val="dk1"/>
                </a:solidFill>
                <a:latin typeface="30"/>
                <a:ea typeface="Calibri"/>
                <a:cs typeface="Calibri"/>
                <a:sym typeface="Calibri"/>
              </a:rPr>
              <a:t>EU CSRD: ευρύτερο πεδίο εφαρμογής, υποχρεωτικά πρότυπα (ESRS), διπλή ουσιώδης σημασία</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800" dirty="0">
                <a:solidFill>
                  <a:schemeClr val="dk1"/>
                </a:solidFill>
                <a:latin typeface="30"/>
                <a:ea typeface="Calibri"/>
                <a:cs typeface="Calibri"/>
                <a:sym typeface="Calibri"/>
              </a:rPr>
              <a:t>Βοηθά στην πρόσβαση σε χρηματοδότηση, συνεργασίες, αξιοπιστία</a:t>
            </a:r>
          </a:p>
        </p:txBody>
      </p:sp>
    </p:spTree>
    <p:extLst>
      <p:ext uri="{BB962C8B-B14F-4D97-AF65-F5344CB8AC3E}">
        <p14:creationId xmlns:p14="http://schemas.microsoft.com/office/powerpoint/2010/main" val="231162314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95BF14-68D6-D7D0-F9B8-E8BC3E35CD0A}"/>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2534AEC3-C1B4-83F6-12CF-5DC9D8CA8C8E}"/>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Freeform 3">
            <a:extLst>
              <a:ext uri="{FF2B5EF4-FFF2-40B4-BE49-F238E27FC236}">
                <a16:creationId xmlns:a16="http://schemas.microsoft.com/office/drawing/2014/main" id="{DD321C04-760F-1802-BBDE-744CF6FCDEFB}"/>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TextBox 4">
            <a:extLst>
              <a:ext uri="{FF2B5EF4-FFF2-40B4-BE49-F238E27FC236}">
                <a16:creationId xmlns:a16="http://schemas.microsoft.com/office/drawing/2014/main" id="{AF1ED66B-BD31-BD57-B868-00E28309306B}"/>
              </a:ext>
            </a:extLst>
          </p:cNvPr>
          <p:cNvSpPr txBox="1"/>
          <p:nvPr/>
        </p:nvSpPr>
        <p:spPr>
          <a:xfrm>
            <a:off x="1828800" y="2135257"/>
            <a:ext cx="8534400" cy="101566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6000" b="1" i="0" u="none" strike="noStrike" kern="1200" cap="none" spc="0" normalizeH="0" baseline="0" noProof="0" dirty="0">
                <a:ln>
                  <a:noFill/>
                </a:ln>
                <a:solidFill>
                  <a:srgbClr val="3F6031"/>
                </a:solidFill>
                <a:effectLst/>
                <a:uLnTx/>
                <a:uFillTx/>
                <a:latin typeface="Calibri"/>
                <a:ea typeface="+mn-ea"/>
                <a:cs typeface="+mn-cs"/>
              </a:rPr>
              <a:t>Δραστηριότητα C3.A3</a:t>
            </a:r>
            <a:endParaRPr kumimoji="0" lang="en-GB" sz="6000" b="0" i="0" u="none" strike="noStrike" kern="1200" cap="none" spc="0" normalizeH="0" baseline="0" noProof="0" dirty="0">
              <a:ln>
                <a:noFill/>
              </a:ln>
              <a:solidFill>
                <a:srgbClr val="3F6031"/>
              </a:solidFill>
              <a:effectLst/>
              <a:uLnTx/>
              <a:uFillTx/>
              <a:latin typeface="Calibri"/>
              <a:ea typeface="+mn-ea"/>
              <a:cs typeface="+mn-cs"/>
            </a:endParaRPr>
          </a:p>
        </p:txBody>
      </p:sp>
      <p:sp>
        <p:nvSpPr>
          <p:cNvPr id="7" name="TextBox 6">
            <a:extLst>
              <a:ext uri="{FF2B5EF4-FFF2-40B4-BE49-F238E27FC236}">
                <a16:creationId xmlns:a16="http://schemas.microsoft.com/office/drawing/2014/main" id="{1F64C8C0-7391-2FDE-2866-C6906AF8BCAB}"/>
              </a:ext>
            </a:extLst>
          </p:cNvPr>
          <p:cNvSpPr txBox="1"/>
          <p:nvPr/>
        </p:nvSpPr>
        <p:spPr>
          <a:xfrm>
            <a:off x="1828800" y="3948619"/>
            <a:ext cx="15866165" cy="841962"/>
          </a:xfrm>
          <a:prstGeom prst="rect">
            <a:avLst/>
          </a:prstGeom>
          <a:noFill/>
        </p:spPr>
        <p:txBody>
          <a:bodyPr wrap="square">
            <a:spAutoFit/>
          </a:bodyPr>
          <a:lstStyle/>
          <a:p>
            <a:pPr marL="80010" lvl="0">
              <a:lnSpc>
                <a:spcPct val="115000"/>
              </a:lnSpc>
              <a:spcBef>
                <a:spcPts val="600"/>
              </a:spcBef>
              <a:spcAft>
                <a:spcPts val="600"/>
              </a:spcAft>
              <a:buClrTx/>
              <a:defRPr/>
            </a:pPr>
            <a:r>
              <a:rPr lang="en-US" sz="4500" b="1" kern="1200" dirty="0">
                <a:solidFill>
                  <a:srgbClr val="569938"/>
                </a:solidFill>
                <a:latin typeface="Calibri" panose="020F0502020204030204" pitchFamily="34" charset="0"/>
                <a:cs typeface="+mn-cs"/>
              </a:rPr>
              <a:t>Υποστήριξη ενός θεάτρου για την κατάρτιση του σχεδίου ESG</a:t>
            </a:r>
            <a:endParaRPr lang="el-GR" sz="4500" b="1" kern="1200" dirty="0">
              <a:solidFill>
                <a:srgbClr val="569938"/>
              </a:solidFill>
              <a:latin typeface="Calibri" panose="020F0502020204030204" pitchFamily="34" charset="0"/>
              <a:cs typeface="+mn-cs"/>
            </a:endParaRPr>
          </a:p>
        </p:txBody>
      </p:sp>
      <p:sp>
        <p:nvSpPr>
          <p:cNvPr id="8" name="TextBox 7">
            <a:extLst>
              <a:ext uri="{FF2B5EF4-FFF2-40B4-BE49-F238E27FC236}">
                <a16:creationId xmlns:a16="http://schemas.microsoft.com/office/drawing/2014/main" id="{B0E40114-0D66-B21C-9735-901609A191FE}"/>
              </a:ext>
            </a:extLst>
          </p:cNvPr>
          <p:cNvSpPr txBox="1"/>
          <p:nvPr/>
        </p:nvSpPr>
        <p:spPr>
          <a:xfrm>
            <a:off x="2939143" y="5070828"/>
            <a:ext cx="13193486" cy="3647152"/>
          </a:xfrm>
          <a:prstGeom prst="rect">
            <a:avLst/>
          </a:prstGeom>
          <a:noFill/>
        </p:spPr>
        <p:txBody>
          <a:bodyPr wrap="square">
            <a:spAutoFit/>
          </a:bodyPr>
          <a:lstStyle/>
          <a:p>
            <a:pPr marL="457200" indent="-457200">
              <a:spcBef>
                <a:spcPts val="600"/>
              </a:spcBef>
              <a:spcAft>
                <a:spcPts val="600"/>
              </a:spcAft>
              <a:buFont typeface="Arial" panose="020B0604020202020204" pitchFamily="34" charset="0"/>
              <a:buChar char="•"/>
            </a:pPr>
            <a:r>
              <a:rPr lang="en-US" sz="3200" dirty="0">
                <a:latin typeface="Calibri" panose="020F0502020204030204" pitchFamily="34" charset="0"/>
                <a:ea typeface="Calibri" panose="020F0502020204030204" pitchFamily="34" charset="0"/>
                <a:cs typeface="Times New Roman" panose="02020603050405020304" pitchFamily="18" charset="0"/>
              </a:rPr>
              <a:t>Ποια φάση ESG θεωρείτε ότι είναι η πιο δύσκολη για τις μικρές οργανώσεις παραστατικών τεχνών να εφαρμόσουν και γιατί;</a:t>
            </a:r>
            <a:endParaRPr lang="el-GR" sz="3200" dirty="0">
              <a:latin typeface="Calibri" panose="020F0502020204030204" pitchFamily="34" charset="0"/>
              <a:ea typeface="Calibri" panose="020F0502020204030204" pitchFamily="34" charset="0"/>
              <a:cs typeface="Times New Roman" panose="02020603050405020304" pitchFamily="18" charset="0"/>
            </a:endParaRPr>
          </a:p>
          <a:p>
            <a:pPr>
              <a:spcBef>
                <a:spcPts val="600"/>
              </a:spcBef>
              <a:spcAft>
                <a:spcPts val="600"/>
              </a:spcAft>
            </a:pPr>
            <a:endParaRPr lang="el-GR" sz="3200" dirty="0">
              <a:latin typeface="Calibri" panose="020F0502020204030204" pitchFamily="34" charset="0"/>
              <a:ea typeface="Calibri" panose="020F0502020204030204" pitchFamily="34" charset="0"/>
              <a:cs typeface="Times New Roman" panose="02020603050405020304" pitchFamily="18" charset="0"/>
            </a:endParaRPr>
          </a:p>
          <a:p>
            <a:pPr marL="457200" indent="-457200">
              <a:spcBef>
                <a:spcPts val="600"/>
              </a:spcBef>
              <a:spcAft>
                <a:spcPts val="600"/>
              </a:spcAft>
              <a:buFont typeface="Arial" panose="020B0604020202020204" pitchFamily="34" charset="0"/>
              <a:buChar char="•"/>
            </a:pPr>
            <a:r>
              <a:rPr lang="en-US" sz="3200" dirty="0">
                <a:latin typeface="Calibri" panose="020F0502020204030204" pitchFamily="34" charset="0"/>
                <a:ea typeface="Calibri" panose="020F0502020204030204" pitchFamily="34" charset="0"/>
                <a:cs typeface="Times New Roman" panose="02020603050405020304" pitchFamily="18" charset="0"/>
              </a:rPr>
              <a:t>Πώς μπορούν οι εκπαιδευτές να βοηθήσουν </a:t>
            </a:r>
            <a:r>
              <a:rPr lang="en-US" sz="3200" dirty="0" err="1">
                <a:latin typeface="Calibri" panose="020F0502020204030204" pitchFamily="34" charset="0"/>
                <a:ea typeface="Calibri" panose="020F0502020204030204" pitchFamily="34" charset="0"/>
                <a:cs typeface="Times New Roman" panose="02020603050405020304" pitchFamily="18" charset="0"/>
              </a:rPr>
              <a:t>τους οργανισμούς </a:t>
            </a:r>
            <a:r>
              <a:rPr lang="en-US" sz="3200" dirty="0">
                <a:latin typeface="Calibri" panose="020F0502020204030204" pitchFamily="34" charset="0"/>
                <a:ea typeface="Calibri" panose="020F0502020204030204" pitchFamily="34" charset="0"/>
                <a:cs typeface="Times New Roman" panose="02020603050405020304" pitchFamily="18" charset="0"/>
              </a:rPr>
              <a:t>να ισορροπήσουν τη δημιουργικότητα με τη δομημένη προσέγγιση που απαιτεί ο σχεδιασμός ESG; </a:t>
            </a:r>
          </a:p>
          <a:p>
            <a:endParaRPr lang="el-GR" dirty="0"/>
          </a:p>
        </p:txBody>
      </p:sp>
    </p:spTree>
    <p:extLst>
      <p:ext uri="{BB962C8B-B14F-4D97-AF65-F5344CB8AC3E}">
        <p14:creationId xmlns:p14="http://schemas.microsoft.com/office/powerpoint/2010/main" val="306672901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Shape 141">
          <a:extLst>
            <a:ext uri="{FF2B5EF4-FFF2-40B4-BE49-F238E27FC236}">
              <a16:creationId xmlns:a16="http://schemas.microsoft.com/office/drawing/2014/main" id="{8EE2FE56-6A67-920C-A5D3-217A64CC48CA}"/>
            </a:ext>
          </a:extLst>
        </p:cNvPr>
        <p:cNvGrpSpPr/>
        <p:nvPr/>
      </p:nvGrpSpPr>
      <p:grpSpPr>
        <a:xfrm>
          <a:off x="0" y="0"/>
          <a:ext cx="0" cy="0"/>
          <a:chOff x="0" y="0"/>
          <a:chExt cx="0" cy="0"/>
        </a:xfrm>
      </p:grpSpPr>
      <p:sp>
        <p:nvSpPr>
          <p:cNvPr id="142" name="Google Shape;142;g34519fc2d75_0_0">
            <a:extLst>
              <a:ext uri="{FF2B5EF4-FFF2-40B4-BE49-F238E27FC236}">
                <a16:creationId xmlns:a16="http://schemas.microsoft.com/office/drawing/2014/main" id="{3DB10AE1-2DCB-05D5-88E1-EFE154831180}"/>
              </a:ext>
            </a:extLst>
          </p:cNvPr>
          <p:cNvSpPr/>
          <p:nvPr/>
        </p:nvSpPr>
        <p:spPr>
          <a:xfrm rot="10800000" flipH="1">
            <a:off x="-397002" y="-7376786"/>
            <a:ext cx="19829349" cy="8576193"/>
          </a:xfrm>
          <a:custGeom>
            <a:avLst/>
            <a:gdLst/>
            <a:ahLst/>
            <a:cxnLst/>
            <a:rect l="l" t="t" r="r" b="b"/>
            <a:pathLst>
              <a:path w="19829349" h="8576193" extrusionOk="0">
                <a:moveTo>
                  <a:pt x="0" y="8576194"/>
                </a:moveTo>
                <a:lnTo>
                  <a:pt x="19829349" y="8576194"/>
                </a:lnTo>
                <a:lnTo>
                  <a:pt x="19829349" y="0"/>
                </a:lnTo>
                <a:lnTo>
                  <a:pt x="0" y="0"/>
                </a:lnTo>
                <a:lnTo>
                  <a:pt x="0" y="8576194"/>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 name="Google Shape;146;g34519fc2d75_0_0">
            <a:extLst>
              <a:ext uri="{FF2B5EF4-FFF2-40B4-BE49-F238E27FC236}">
                <a16:creationId xmlns:a16="http://schemas.microsoft.com/office/drawing/2014/main" id="{6498500A-E642-0573-2419-29738E2489C5}"/>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67</a:t>
            </a:fld>
            <a:endParaRPr/>
          </a:p>
        </p:txBody>
      </p:sp>
      <p:sp>
        <p:nvSpPr>
          <p:cNvPr id="3" name="Google Shape;155;g34519fc2d75_0_8">
            <a:extLst>
              <a:ext uri="{FF2B5EF4-FFF2-40B4-BE49-F238E27FC236}">
                <a16:creationId xmlns:a16="http://schemas.microsoft.com/office/drawing/2014/main" id="{007B4BAA-C296-252F-CEFC-126714BC1549}"/>
              </a:ext>
            </a:extLst>
          </p:cNvPr>
          <p:cNvSpPr txBox="1"/>
          <p:nvPr/>
        </p:nvSpPr>
        <p:spPr>
          <a:xfrm>
            <a:off x="2348450" y="1561564"/>
            <a:ext cx="15583200" cy="86190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rgbClr val="000000"/>
              </a:buClr>
              <a:buFont typeface="Arial"/>
              <a:buNone/>
            </a:pPr>
            <a:r>
              <a:rPr lang="en-US" sz="5000" b="1" dirty="0">
                <a:solidFill>
                  <a:schemeClr val="tx1"/>
                </a:solidFill>
                <a:latin typeface="Calibri"/>
                <a:ea typeface="Calibri"/>
                <a:cs typeface="Calibri"/>
                <a:sym typeface="Calibri"/>
              </a:rPr>
              <a:t>Αποφυγή του «πράσινου πλυσίματος»</a:t>
            </a:r>
          </a:p>
        </p:txBody>
      </p:sp>
      <p:sp>
        <p:nvSpPr>
          <p:cNvPr id="5" name="Google Shape;143;g34519fc2d75_0_0">
            <a:extLst>
              <a:ext uri="{FF2B5EF4-FFF2-40B4-BE49-F238E27FC236}">
                <a16:creationId xmlns:a16="http://schemas.microsoft.com/office/drawing/2014/main" id="{F590BC04-5274-A671-898C-F938EF16B183}"/>
              </a:ext>
            </a:extLst>
          </p:cNvPr>
          <p:cNvSpPr/>
          <p:nvPr/>
        </p:nvSpPr>
        <p:spPr>
          <a:xfrm rot="10800000">
            <a:off x="15911991" y="41203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 name="Google Shape;154;g34519fc2d75_0_8">
            <a:extLst>
              <a:ext uri="{FF2B5EF4-FFF2-40B4-BE49-F238E27FC236}">
                <a16:creationId xmlns:a16="http://schemas.microsoft.com/office/drawing/2014/main" id="{5B4AB0FF-8AF0-D317-B4FA-A5D708008DF4}"/>
              </a:ext>
            </a:extLst>
          </p:cNvPr>
          <p:cNvSpPr txBox="1"/>
          <p:nvPr/>
        </p:nvSpPr>
        <p:spPr>
          <a:xfrm>
            <a:off x="1336525" y="2678131"/>
            <a:ext cx="15163800" cy="3477835"/>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Πράσινο πλύσιμο = παραπλανητικές δηλώσεις βιωσιμότητας</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Κίνδυνοι: απώλεια εμπιστοσύνης, χρηματοδότησης, φήμης</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30"/>
                <a:ea typeface="Calibri"/>
                <a:cs typeface="Calibri"/>
                <a:sym typeface="Calibri"/>
              </a:rPr>
              <a:t>Πρόταση </a:t>
            </a:r>
            <a:r>
              <a:rPr lang="en-US" sz="3000" dirty="0">
                <a:solidFill>
                  <a:schemeClr val="dk1"/>
                </a:solidFill>
                <a:latin typeface="30"/>
                <a:ea typeface="Calibri"/>
                <a:cs typeface="Calibri"/>
                <a:sym typeface="Calibri"/>
              </a:rPr>
              <a:t>για </a:t>
            </a:r>
            <a:r>
              <a:rPr lang="en-US" sz="3000" b="1" dirty="0">
                <a:solidFill>
                  <a:schemeClr val="dk1"/>
                </a:solidFill>
                <a:latin typeface="30"/>
                <a:ea typeface="Calibri"/>
                <a:cs typeface="Calibri"/>
                <a:sym typeface="Calibri"/>
              </a:rPr>
              <a:t>οδηγία της ΕΕ σχετικά με τους ισχυρισμούς για το περιβάλλον</a:t>
            </a:r>
            <a:r>
              <a:rPr lang="en-US" sz="3000" dirty="0">
                <a:solidFill>
                  <a:schemeClr val="dk1"/>
                </a:solidFill>
                <a:latin typeface="30"/>
                <a:ea typeface="Calibri"/>
                <a:cs typeface="Calibri"/>
                <a:sym typeface="Calibri"/>
              </a:rPr>
              <a:t>: απαιτεί επαληθεύσιμα στοιχεία</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30"/>
                <a:ea typeface="Calibri"/>
                <a:cs typeface="Calibri"/>
                <a:sym typeface="Calibri"/>
              </a:rPr>
              <a:t>Να είστε συγκεκριμένοι, να χρησιμοποιείτε δεδομένα, να συνδέεστε με </a:t>
            </a:r>
            <a:r>
              <a:rPr lang="en-US" sz="3000" dirty="0" err="1">
                <a:solidFill>
                  <a:schemeClr val="dk1"/>
                </a:solidFill>
                <a:latin typeface="30"/>
                <a:ea typeface="Calibri"/>
                <a:cs typeface="Calibri"/>
                <a:sym typeface="Calibri"/>
              </a:rPr>
              <a:t>αναγνωρισμένα </a:t>
            </a:r>
            <a:r>
              <a:rPr lang="en-US" sz="3000" dirty="0">
                <a:solidFill>
                  <a:schemeClr val="dk1"/>
                </a:solidFill>
                <a:latin typeface="30"/>
                <a:ea typeface="Calibri"/>
                <a:cs typeface="Calibri"/>
                <a:sym typeface="Calibri"/>
              </a:rPr>
              <a:t>πλαίσια</a:t>
            </a:r>
          </a:p>
        </p:txBody>
      </p:sp>
    </p:spTree>
    <p:extLst>
      <p:ext uri="{BB962C8B-B14F-4D97-AF65-F5344CB8AC3E}">
        <p14:creationId xmlns:p14="http://schemas.microsoft.com/office/powerpoint/2010/main" val="150941200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09188C-8711-6096-20A9-61B829D75962}"/>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0A65F2AD-D2A7-0D7D-CA7C-9C5F95E8A719}"/>
              </a:ext>
            </a:extLst>
          </p:cNvPr>
          <p:cNvSpPr/>
          <p:nvPr/>
        </p:nvSpPr>
        <p:spPr>
          <a:xfrm rot="5400000" flipV="1">
            <a:off x="-4991100" y="2171700"/>
            <a:ext cx="10287000" cy="5943600"/>
          </a:xfrm>
          <a:custGeom>
            <a:avLst/>
            <a:gdLst/>
            <a:ahLst/>
            <a:cxnLst/>
            <a:rect l="l" t="t" r="r" b="b"/>
            <a:pathLst>
              <a:path w="19829349" h="8576193">
                <a:moveTo>
                  <a:pt x="0" y="8576194"/>
                </a:moveTo>
                <a:lnTo>
                  <a:pt x="19829349" y="8576194"/>
                </a:lnTo>
                <a:lnTo>
                  <a:pt x="19829349" y="0"/>
                </a:lnTo>
                <a:lnTo>
                  <a:pt x="0" y="0"/>
                </a:lnTo>
                <a:lnTo>
                  <a:pt x="0" y="8576194"/>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GB" noProof="0" dirty="0"/>
          </a:p>
        </p:txBody>
      </p:sp>
      <p:sp>
        <p:nvSpPr>
          <p:cNvPr id="3" name="Freeform 3">
            <a:extLst>
              <a:ext uri="{FF2B5EF4-FFF2-40B4-BE49-F238E27FC236}">
                <a16:creationId xmlns:a16="http://schemas.microsoft.com/office/drawing/2014/main" id="{C6B95079-D985-A183-9701-CCDE8B2FC3F6}"/>
              </a:ext>
            </a:extLst>
          </p:cNvPr>
          <p:cNvSpPr/>
          <p:nvPr/>
        </p:nvSpPr>
        <p:spPr>
          <a:xfrm rot="-10800000">
            <a:off x="304800" y="547419"/>
            <a:ext cx="1219200" cy="1219200"/>
          </a:xfrm>
          <a:custGeom>
            <a:avLst/>
            <a:gdLst/>
            <a:ahLst/>
            <a:cxnLst/>
            <a:rect l="l" t="t" r="r" b="b"/>
            <a:pathLst>
              <a:path w="1571574" h="1571574">
                <a:moveTo>
                  <a:pt x="0" y="0"/>
                </a:moveTo>
                <a:lnTo>
                  <a:pt x="1571574" y="0"/>
                </a:lnTo>
                <a:lnTo>
                  <a:pt x="1571574" y="1571574"/>
                </a:lnTo>
                <a:lnTo>
                  <a:pt x="0" y="1571574"/>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GB" noProof="0" dirty="0"/>
          </a:p>
        </p:txBody>
      </p:sp>
      <p:sp>
        <p:nvSpPr>
          <p:cNvPr id="5" name="TextBox 4">
            <a:extLst>
              <a:ext uri="{FF2B5EF4-FFF2-40B4-BE49-F238E27FC236}">
                <a16:creationId xmlns:a16="http://schemas.microsoft.com/office/drawing/2014/main" id="{751CDA5E-618F-E56D-AE19-241368FB4393}"/>
              </a:ext>
            </a:extLst>
          </p:cNvPr>
          <p:cNvSpPr txBox="1"/>
          <p:nvPr/>
        </p:nvSpPr>
        <p:spPr>
          <a:xfrm>
            <a:off x="1828799" y="2628900"/>
            <a:ext cx="16117335" cy="1015663"/>
          </a:xfrm>
          <a:prstGeom prst="rect">
            <a:avLst/>
          </a:prstGeom>
          <a:noFill/>
        </p:spPr>
        <p:txBody>
          <a:bodyPr wrap="square">
            <a:spAutoFit/>
          </a:bodyPr>
          <a:lstStyle/>
          <a:p>
            <a:pPr lvl="0"/>
            <a:r>
              <a:rPr lang="en-GB" sz="6000" b="1" noProof="0" dirty="0">
                <a:solidFill>
                  <a:srgbClr val="3F6031"/>
                </a:solidFill>
              </a:rPr>
              <a:t>Κεφάλαιο 3 Προβληματισμός και βασικά συμπεράσματα</a:t>
            </a:r>
          </a:p>
        </p:txBody>
      </p:sp>
      <p:sp>
        <p:nvSpPr>
          <p:cNvPr id="7" name="TextBox 6">
            <a:extLst>
              <a:ext uri="{FF2B5EF4-FFF2-40B4-BE49-F238E27FC236}">
                <a16:creationId xmlns:a16="http://schemas.microsoft.com/office/drawing/2014/main" id="{110F1A07-BD8F-78CA-99B8-AE13582E3E16}"/>
              </a:ext>
            </a:extLst>
          </p:cNvPr>
          <p:cNvSpPr txBox="1"/>
          <p:nvPr/>
        </p:nvSpPr>
        <p:spPr>
          <a:xfrm>
            <a:off x="2079970" y="5009811"/>
            <a:ext cx="15866165" cy="2323713"/>
          </a:xfrm>
          <a:prstGeom prst="rect">
            <a:avLst/>
          </a:prstGeom>
          <a:noFill/>
        </p:spPr>
        <p:txBody>
          <a:bodyPr wrap="square">
            <a:spAutoFit/>
          </a:bodyPr>
          <a:lstStyle/>
          <a:p>
            <a:pPr marL="722313" indent="-546100">
              <a:spcBef>
                <a:spcPts val="1200"/>
              </a:spcBef>
              <a:spcAft>
                <a:spcPts val="1200"/>
              </a:spcAft>
              <a:buClr>
                <a:srgbClr val="FF0000"/>
              </a:buClr>
              <a:buFont typeface="Calibri" panose="020F0502020204030204" pitchFamily="34" charset="0"/>
              <a:buChar char="?"/>
            </a:pPr>
            <a:r>
              <a:rPr lang="en-GB" sz="3500" b="1" noProof="0" dirty="0"/>
              <a:t>Ποια είναι τα 2-3 βασικά σας συμπεράσματα από αυτό το κεφάλαιο;</a:t>
            </a:r>
          </a:p>
          <a:p>
            <a:pPr marL="722313" indent="-546100">
              <a:spcBef>
                <a:spcPts val="1200"/>
              </a:spcBef>
              <a:spcAft>
                <a:spcPts val="1200"/>
              </a:spcAft>
              <a:buClr>
                <a:srgbClr val="FF0000"/>
              </a:buClr>
              <a:buFont typeface="Calibri" panose="020F0502020204030204" pitchFamily="34" charset="0"/>
              <a:buChar char="?"/>
            </a:pPr>
            <a:r>
              <a:rPr lang="en-GB" sz="3500" b="1" noProof="0" dirty="0"/>
              <a:t>Γιατί σας κάνουν εντύπωση;</a:t>
            </a:r>
          </a:p>
          <a:p>
            <a:pPr marL="722313" indent="-546100">
              <a:spcBef>
                <a:spcPts val="1200"/>
              </a:spcBef>
              <a:spcAft>
                <a:spcPts val="1200"/>
              </a:spcAft>
              <a:buClr>
                <a:srgbClr val="FF0000"/>
              </a:buClr>
              <a:buFont typeface="Calibri" panose="020F0502020204030204" pitchFamily="34" charset="0"/>
              <a:buChar char="?"/>
            </a:pPr>
            <a:r>
              <a:rPr lang="en-GB" sz="3500" b="1" noProof="0" dirty="0"/>
              <a:t>Μοιραστείτε τις σκέψεις σας με την ομάδα και ακούστε τις κοινές απόψεις.</a:t>
            </a:r>
          </a:p>
        </p:txBody>
      </p:sp>
    </p:spTree>
    <p:extLst>
      <p:ext uri="{BB962C8B-B14F-4D97-AF65-F5344CB8AC3E}">
        <p14:creationId xmlns:p14="http://schemas.microsoft.com/office/powerpoint/2010/main" val="212501847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Shape 481"/>
        <p:cNvGrpSpPr/>
        <p:nvPr/>
      </p:nvGrpSpPr>
      <p:grpSpPr>
        <a:xfrm>
          <a:off x="0" y="0"/>
          <a:ext cx="0" cy="0"/>
          <a:chOff x="0" y="0"/>
          <a:chExt cx="0" cy="0"/>
        </a:xfrm>
      </p:grpSpPr>
      <p:sp>
        <p:nvSpPr>
          <p:cNvPr id="482" name="Google Shape;482;p18"/>
          <p:cNvSpPr/>
          <p:nvPr/>
        </p:nvSpPr>
        <p:spPr>
          <a:xfrm rot="10800000">
            <a:off x="0" y="-2260783"/>
            <a:ext cx="18515825" cy="8008094"/>
          </a:xfrm>
          <a:custGeom>
            <a:avLst/>
            <a:gdLst/>
            <a:ahLst/>
            <a:cxnLst/>
            <a:rect l="l" t="t" r="r" b="b"/>
            <a:pathLst>
              <a:path w="18515825" h="8008094" extrusionOk="0">
                <a:moveTo>
                  <a:pt x="0" y="0"/>
                </a:moveTo>
                <a:lnTo>
                  <a:pt x="18515825" y="0"/>
                </a:lnTo>
                <a:lnTo>
                  <a:pt x="18515825" y="8008095"/>
                </a:lnTo>
                <a:lnTo>
                  <a:pt x="0" y="8008095"/>
                </a:lnTo>
                <a:lnTo>
                  <a:pt x="0" y="0"/>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83" name="Google Shape;483;p18"/>
          <p:cNvSpPr/>
          <p:nvPr/>
        </p:nvSpPr>
        <p:spPr>
          <a:xfrm rot="-9807443" flipH="1">
            <a:off x="2884893" y="-4357319"/>
            <a:ext cx="16531572" cy="7149905"/>
          </a:xfrm>
          <a:custGeom>
            <a:avLst/>
            <a:gdLst/>
            <a:ahLst/>
            <a:cxnLst/>
            <a:rect l="l" t="t" r="r" b="b"/>
            <a:pathLst>
              <a:path w="16531572" h="7149905" extrusionOk="0">
                <a:moveTo>
                  <a:pt x="0" y="7149905"/>
                </a:moveTo>
                <a:lnTo>
                  <a:pt x="16531571" y="7149905"/>
                </a:lnTo>
                <a:lnTo>
                  <a:pt x="16531571" y="0"/>
                </a:lnTo>
                <a:lnTo>
                  <a:pt x="0" y="0"/>
                </a:lnTo>
                <a:lnTo>
                  <a:pt x="0" y="7149905"/>
                </a:lnTo>
                <a:close/>
              </a:path>
            </a:pathLst>
          </a:custGeom>
          <a:blipFill rotWithShape="1">
            <a:blip r:embed="rId3">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84" name="Google Shape;484;p18"/>
          <p:cNvSpPr/>
          <p:nvPr/>
        </p:nvSpPr>
        <p:spPr>
          <a:xfrm rot="10800000">
            <a:off x="15687726" y="3362971"/>
            <a:ext cx="1571574" cy="1571574"/>
          </a:xfrm>
          <a:custGeom>
            <a:avLst/>
            <a:gdLst/>
            <a:ahLst/>
            <a:cxnLst/>
            <a:rect l="l" t="t" r="r" b="b"/>
            <a:pathLst>
              <a:path w="1571574" h="1571574" extrusionOk="0">
                <a:moveTo>
                  <a:pt x="0" y="0"/>
                </a:moveTo>
                <a:lnTo>
                  <a:pt x="1571574" y="0"/>
                </a:lnTo>
                <a:lnTo>
                  <a:pt x="1571574" y="1571573"/>
                </a:lnTo>
                <a:lnTo>
                  <a:pt x="0" y="1571573"/>
                </a:lnTo>
                <a:lnTo>
                  <a:pt x="0" y="0"/>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85" name="Google Shape;485;p18"/>
          <p:cNvSpPr/>
          <p:nvPr/>
        </p:nvSpPr>
        <p:spPr>
          <a:xfrm rot="10800000">
            <a:off x="-407121" y="-542874"/>
            <a:ext cx="1571574" cy="1571574"/>
          </a:xfrm>
          <a:custGeom>
            <a:avLst/>
            <a:gdLst/>
            <a:ahLst/>
            <a:cxnLst/>
            <a:rect l="l" t="t" r="r" b="b"/>
            <a:pathLst>
              <a:path w="1571574" h="1571574" extrusionOk="0">
                <a:moveTo>
                  <a:pt x="0" y="0"/>
                </a:moveTo>
                <a:lnTo>
                  <a:pt x="1571574" y="0"/>
                </a:lnTo>
                <a:lnTo>
                  <a:pt x="1571574" y="1571574"/>
                </a:lnTo>
                <a:lnTo>
                  <a:pt x="0" y="1571574"/>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86" name="Google Shape;486;p18"/>
          <p:cNvSpPr txBox="1"/>
          <p:nvPr/>
        </p:nvSpPr>
        <p:spPr>
          <a:xfrm>
            <a:off x="3955774" y="6282482"/>
            <a:ext cx="11731952" cy="1068113"/>
          </a:xfrm>
          <a:prstGeom prst="rect">
            <a:avLst/>
          </a:prstGeom>
          <a:noFill/>
          <a:ln>
            <a:noFill/>
          </a:ln>
        </p:spPr>
        <p:txBody>
          <a:bodyPr spcFirstLastPara="1" wrap="square" lIns="0" tIns="0" rIns="0" bIns="0" anchor="t" anchorCtr="0">
            <a:spAutoFit/>
          </a:bodyPr>
          <a:lstStyle/>
          <a:p>
            <a:pPr marL="0" marR="0" lvl="0" indent="0" algn="ctr" rtl="0">
              <a:lnSpc>
                <a:spcPct val="101004"/>
              </a:lnSpc>
              <a:spcBef>
                <a:spcPts val="0"/>
              </a:spcBef>
              <a:spcAft>
                <a:spcPts val="0"/>
              </a:spcAft>
              <a:buClr>
                <a:srgbClr val="000000"/>
              </a:buClr>
              <a:buSzPts val="6872"/>
              <a:buFont typeface="Arial"/>
              <a:buNone/>
            </a:pPr>
            <a:r>
              <a:rPr lang="en-GB" sz="6872" b="1" i="0" u="none" strike="noStrike" cap="none" dirty="0">
                <a:solidFill>
                  <a:srgbClr val="28853D"/>
                </a:solidFill>
                <a:latin typeface="Calibri"/>
                <a:ea typeface="Calibri"/>
                <a:cs typeface="Calibri"/>
                <a:sym typeface="Calibri"/>
              </a:rPr>
              <a:t>ΕΥΧΑΡΙΣΤΟΥΜΕ</a:t>
            </a:r>
            <a:r>
              <a:rPr lang="el-GR" sz="6872" b="1" i="0" u="none" strike="noStrike" cap="none" dirty="0">
                <a:solidFill>
                  <a:srgbClr val="28853D"/>
                </a:solidFill>
                <a:latin typeface="Calibri"/>
                <a:ea typeface="Calibri"/>
                <a:cs typeface="Calibri"/>
                <a:sym typeface="Calibri"/>
              </a:rPr>
              <a:t> ΘΕΡΜΑ !</a:t>
            </a:r>
            <a:endParaRPr sz="1400" b="0" i="0" u="none" strike="noStrike" cap="none" dirty="0">
              <a:solidFill>
                <a:srgbClr val="000000"/>
              </a:solidFill>
              <a:latin typeface="Arial"/>
              <a:ea typeface="Arial"/>
              <a:cs typeface="Arial"/>
              <a:sym typeface="Arial"/>
            </a:endParaRPr>
          </a:p>
        </p:txBody>
      </p:sp>
      <p:sp>
        <p:nvSpPr>
          <p:cNvPr id="487" name="Google Shape;487;p18"/>
          <p:cNvSpPr/>
          <p:nvPr/>
        </p:nvSpPr>
        <p:spPr>
          <a:xfrm>
            <a:off x="2354279" y="9075651"/>
            <a:ext cx="4037279" cy="769812"/>
          </a:xfrm>
          <a:custGeom>
            <a:avLst/>
            <a:gdLst/>
            <a:ahLst/>
            <a:cxnLst/>
            <a:rect l="l" t="t" r="r" b="b"/>
            <a:pathLst>
              <a:path w="4037279" h="769812" extrusionOk="0">
                <a:moveTo>
                  <a:pt x="0" y="0"/>
                </a:moveTo>
                <a:lnTo>
                  <a:pt x="4037279" y="0"/>
                </a:lnTo>
                <a:lnTo>
                  <a:pt x="4037279" y="769813"/>
                </a:lnTo>
                <a:lnTo>
                  <a:pt x="0" y="769813"/>
                </a:lnTo>
                <a:lnTo>
                  <a:pt x="0" y="0"/>
                </a:lnTo>
                <a:close/>
              </a:path>
            </a:pathLst>
          </a:custGeom>
          <a:blipFill rotWithShape="1">
            <a:blip r:embed="rId6">
              <a:alphaModFix/>
            </a:blip>
            <a:stretch>
              <a:fillRect t="-4992" b="-4992"/>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88" name="Google Shape;488;p18"/>
          <p:cNvSpPr txBox="1"/>
          <p:nvPr/>
        </p:nvSpPr>
        <p:spPr>
          <a:xfrm>
            <a:off x="6391558" y="9050895"/>
            <a:ext cx="9542163" cy="1059547"/>
          </a:xfrm>
          <a:prstGeom prst="rect">
            <a:avLst/>
          </a:prstGeom>
          <a:noFill/>
          <a:ln>
            <a:noFill/>
          </a:ln>
        </p:spPr>
        <p:txBody>
          <a:bodyPr spcFirstLastPara="1" wrap="square" lIns="0" tIns="0" rIns="0" bIns="0" anchor="t" anchorCtr="0">
            <a:spAutoFit/>
          </a:bodyPr>
          <a:lstStyle/>
          <a:p>
            <a:pPr marL="0" marR="0" lvl="0" indent="0" algn="l" rtl="0">
              <a:lnSpc>
                <a:spcPct val="140044"/>
              </a:lnSpc>
              <a:spcBef>
                <a:spcPts val="0"/>
              </a:spcBef>
              <a:spcAft>
                <a:spcPts val="0"/>
              </a:spcAft>
              <a:buClr>
                <a:srgbClr val="000000"/>
              </a:buClr>
              <a:buSzPts val="1341"/>
              <a:buFont typeface="Arial"/>
              <a:buNone/>
            </a:pPr>
            <a:r>
              <a:rPr lang="en-GB" sz="1341" b="0" i="0" u="none" strike="noStrike" cap="none">
                <a:solidFill>
                  <a:srgbClr val="000000"/>
                </a:solidFill>
                <a:latin typeface="Calibri"/>
                <a:ea typeface="Calibri"/>
                <a:cs typeface="Calibri"/>
                <a:sym typeface="Calibri"/>
              </a:rPr>
              <a:t>Χρηματοδοτείται από την Ευρωπαϊκή Ένωση. Ωστόσο, οι απόψεις και οι γνώμες που εκφράζονται είναι αποκλειστικά του/των συγγραφέα/συγγραφέων και δεν αντανακλούν απαραίτητα τις απόψεις της Ευρωπαϊκής Ένωσης ή του Ευρωπαϊκού Εκτελεστικού Οργανισμού Εκπαίδευσης και Πολιτισμού (EACEA). Ούτε η Ευρωπαϊκή Ένωση ούτε ο EACEA μπορούν να θεωρηθούν υπεύθυνοι για αυτές.</a:t>
            </a:r>
            <a:endParaRPr sz="1400" b="0" i="0" u="none" strike="noStrike" cap="none">
              <a:solidFill>
                <a:srgbClr val="000000"/>
              </a:solidFill>
              <a:latin typeface="Arial"/>
              <a:ea typeface="Arial"/>
              <a:cs typeface="Arial"/>
              <a:sym typeface="Arial"/>
            </a:endParaRPr>
          </a:p>
          <a:p>
            <a:pPr marL="0" marR="0" lvl="0" indent="0" algn="ctr" rtl="0">
              <a:lnSpc>
                <a:spcPct val="217375"/>
              </a:lnSpc>
              <a:spcBef>
                <a:spcPts val="0"/>
              </a:spcBef>
              <a:spcAft>
                <a:spcPts val="0"/>
              </a:spcAft>
              <a:buClr>
                <a:srgbClr val="000000"/>
              </a:buClr>
              <a:buSzPts val="1341"/>
              <a:buFont typeface="Arial"/>
              <a:buNone/>
            </a:pPr>
            <a:endParaRPr sz="1341" b="0" i="0" u="none" strike="noStrike" cap="none">
              <a:solidFill>
                <a:srgbClr val="000000"/>
              </a:solidFill>
              <a:latin typeface="Calibri"/>
              <a:ea typeface="Calibri"/>
              <a:cs typeface="Calibri"/>
              <a:sym typeface="Calibri"/>
            </a:endParaRPr>
          </a:p>
        </p:txBody>
      </p:sp>
      <p:sp>
        <p:nvSpPr>
          <p:cNvPr id="489" name="Google Shape;489;p18"/>
          <p:cNvSpPr txBox="1"/>
          <p:nvPr/>
        </p:nvSpPr>
        <p:spPr>
          <a:xfrm>
            <a:off x="8413788" y="9977216"/>
            <a:ext cx="2412117" cy="237878"/>
          </a:xfrm>
          <a:prstGeom prst="rect">
            <a:avLst/>
          </a:prstGeom>
          <a:noFill/>
          <a:ln>
            <a:noFill/>
          </a:ln>
        </p:spPr>
        <p:txBody>
          <a:bodyPr spcFirstLastPara="1" wrap="square" lIns="0" tIns="0" rIns="0" bIns="0" anchor="t" anchorCtr="0">
            <a:spAutoFit/>
          </a:bodyPr>
          <a:lstStyle/>
          <a:p>
            <a:pPr marL="0" marR="0" lvl="0" indent="0" algn="ctr" rtl="0">
              <a:lnSpc>
                <a:spcPct val="140072"/>
              </a:lnSpc>
              <a:spcBef>
                <a:spcPts val="0"/>
              </a:spcBef>
              <a:spcAft>
                <a:spcPts val="0"/>
              </a:spcAft>
              <a:buClr>
                <a:srgbClr val="000000"/>
              </a:buClr>
              <a:buSzPts val="1385"/>
              <a:buFont typeface="Arial"/>
              <a:buNone/>
            </a:pPr>
            <a:r>
              <a:rPr lang="en-GB" sz="1385" b="0" i="0" u="none" strike="noStrike" cap="none">
                <a:solidFill>
                  <a:srgbClr val="000000"/>
                </a:solidFill>
                <a:latin typeface="Calibri"/>
                <a:ea typeface="Calibri"/>
                <a:cs typeface="Calibri"/>
                <a:sym typeface="Calibri"/>
              </a:rPr>
              <a:t>Αριθμός έργου: 101139932</a:t>
            </a:r>
            <a:endParaRPr sz="1400" b="0" i="0" u="none" strike="noStrike" cap="none">
              <a:solidFill>
                <a:srgbClr val="000000"/>
              </a:solidFill>
              <a:latin typeface="Arial"/>
              <a:ea typeface="Arial"/>
              <a:cs typeface="Arial"/>
              <a:sym typeface="Arial"/>
            </a:endParaRPr>
          </a:p>
        </p:txBody>
      </p:sp>
      <p:grpSp>
        <p:nvGrpSpPr>
          <p:cNvPr id="490" name="Google Shape;490;p18"/>
          <p:cNvGrpSpPr/>
          <p:nvPr/>
        </p:nvGrpSpPr>
        <p:grpSpPr>
          <a:xfrm>
            <a:off x="354602" y="7782108"/>
            <a:ext cx="17578796" cy="712971"/>
            <a:chOff x="0" y="0"/>
            <a:chExt cx="23438395" cy="950628"/>
          </a:xfrm>
        </p:grpSpPr>
        <p:sp>
          <p:nvSpPr>
            <p:cNvPr id="491" name="Google Shape;491;p18"/>
            <p:cNvSpPr/>
            <p:nvPr/>
          </p:nvSpPr>
          <p:spPr>
            <a:xfrm>
              <a:off x="2434279" y="0"/>
              <a:ext cx="1532170" cy="864392"/>
            </a:xfrm>
            <a:custGeom>
              <a:avLst/>
              <a:gdLst/>
              <a:ahLst/>
              <a:cxnLst/>
              <a:rect l="l" t="t" r="r" b="b"/>
              <a:pathLst>
                <a:path w="1532170" h="864392" extrusionOk="0">
                  <a:moveTo>
                    <a:pt x="0" y="0"/>
                  </a:moveTo>
                  <a:lnTo>
                    <a:pt x="1532170" y="0"/>
                  </a:lnTo>
                  <a:lnTo>
                    <a:pt x="1532170" y="864392"/>
                  </a:lnTo>
                  <a:lnTo>
                    <a:pt x="0" y="864392"/>
                  </a:lnTo>
                  <a:lnTo>
                    <a:pt x="0" y="0"/>
                  </a:lnTo>
                  <a:close/>
                </a:path>
              </a:pathLst>
            </a:custGeom>
            <a:blipFill rotWithShape="1">
              <a:blip r:embed="rId7">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2" name="Google Shape;492;p18"/>
            <p:cNvSpPr/>
            <p:nvPr/>
          </p:nvSpPr>
          <p:spPr>
            <a:xfrm>
              <a:off x="6524456" y="131080"/>
              <a:ext cx="2126364" cy="677732"/>
            </a:xfrm>
            <a:custGeom>
              <a:avLst/>
              <a:gdLst/>
              <a:ahLst/>
              <a:cxnLst/>
              <a:rect l="l" t="t" r="r" b="b"/>
              <a:pathLst>
                <a:path w="2126364" h="677732" extrusionOk="0">
                  <a:moveTo>
                    <a:pt x="0" y="0"/>
                  </a:moveTo>
                  <a:lnTo>
                    <a:pt x="2126364" y="0"/>
                  </a:lnTo>
                  <a:lnTo>
                    <a:pt x="2126364" y="677732"/>
                  </a:lnTo>
                  <a:lnTo>
                    <a:pt x="0" y="677732"/>
                  </a:lnTo>
                  <a:lnTo>
                    <a:pt x="0" y="0"/>
                  </a:lnTo>
                  <a:close/>
                </a:path>
              </a:pathLst>
            </a:custGeom>
            <a:blipFill rotWithShape="1">
              <a:blip r:embed="rId8">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3" name="Google Shape;493;p18"/>
            <p:cNvSpPr/>
            <p:nvPr/>
          </p:nvSpPr>
          <p:spPr>
            <a:xfrm>
              <a:off x="21059165" y="81568"/>
              <a:ext cx="2379230" cy="826596"/>
            </a:xfrm>
            <a:custGeom>
              <a:avLst/>
              <a:gdLst/>
              <a:ahLst/>
              <a:cxnLst/>
              <a:rect l="l" t="t" r="r" b="b"/>
              <a:pathLst>
                <a:path w="2379230" h="826596" extrusionOk="0">
                  <a:moveTo>
                    <a:pt x="0" y="0"/>
                  </a:moveTo>
                  <a:lnTo>
                    <a:pt x="2379230" y="0"/>
                  </a:lnTo>
                  <a:lnTo>
                    <a:pt x="2379230" y="826596"/>
                  </a:lnTo>
                  <a:lnTo>
                    <a:pt x="0" y="826596"/>
                  </a:lnTo>
                  <a:lnTo>
                    <a:pt x="0" y="0"/>
                  </a:lnTo>
                  <a:close/>
                </a:path>
              </a:pathLst>
            </a:custGeom>
            <a:blipFill rotWithShape="1">
              <a:blip r:embed="rId9">
                <a:alphaModFix/>
              </a:blip>
              <a:stretch>
                <a:fillRect t="-5244" r="-832" b="-12710"/>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4" name="Google Shape;494;p18"/>
            <p:cNvSpPr/>
            <p:nvPr/>
          </p:nvSpPr>
          <p:spPr>
            <a:xfrm>
              <a:off x="8769894" y="81568"/>
              <a:ext cx="2126364" cy="869060"/>
            </a:xfrm>
            <a:custGeom>
              <a:avLst/>
              <a:gdLst/>
              <a:ahLst/>
              <a:cxnLst/>
              <a:rect l="l" t="t" r="r" b="b"/>
              <a:pathLst>
                <a:path w="2126364" h="869060" extrusionOk="0">
                  <a:moveTo>
                    <a:pt x="0" y="0"/>
                  </a:moveTo>
                  <a:lnTo>
                    <a:pt x="2126363" y="0"/>
                  </a:lnTo>
                  <a:lnTo>
                    <a:pt x="2126363" y="869060"/>
                  </a:lnTo>
                  <a:lnTo>
                    <a:pt x="0" y="869060"/>
                  </a:lnTo>
                  <a:lnTo>
                    <a:pt x="0" y="0"/>
                  </a:lnTo>
                  <a:close/>
                </a:path>
              </a:pathLst>
            </a:custGeom>
            <a:blipFill rotWithShape="1">
              <a:blip r:embed="rId10">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5" name="Google Shape;495;p18"/>
            <p:cNvSpPr/>
            <p:nvPr/>
          </p:nvSpPr>
          <p:spPr>
            <a:xfrm>
              <a:off x="4174828" y="131080"/>
              <a:ext cx="2126364" cy="677732"/>
            </a:xfrm>
            <a:custGeom>
              <a:avLst/>
              <a:gdLst/>
              <a:ahLst/>
              <a:cxnLst/>
              <a:rect l="l" t="t" r="r" b="b"/>
              <a:pathLst>
                <a:path w="2126364" h="677732" extrusionOk="0">
                  <a:moveTo>
                    <a:pt x="0" y="0"/>
                  </a:moveTo>
                  <a:lnTo>
                    <a:pt x="2126364" y="0"/>
                  </a:lnTo>
                  <a:lnTo>
                    <a:pt x="2126364" y="677732"/>
                  </a:lnTo>
                  <a:lnTo>
                    <a:pt x="0" y="677732"/>
                  </a:lnTo>
                  <a:lnTo>
                    <a:pt x="0" y="0"/>
                  </a:lnTo>
                  <a:close/>
                </a:path>
              </a:pathLst>
            </a:custGeom>
            <a:blipFill rotWithShape="1">
              <a:blip r:embed="rId11">
                <a:alphaModFix/>
              </a:blip>
              <a:stretch>
                <a:fillRect t="-1607" b="-1608"/>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6" name="Google Shape;496;p18"/>
            <p:cNvSpPr/>
            <p:nvPr/>
          </p:nvSpPr>
          <p:spPr>
            <a:xfrm>
              <a:off x="11134405" y="81568"/>
              <a:ext cx="2378325" cy="677732"/>
            </a:xfrm>
            <a:custGeom>
              <a:avLst/>
              <a:gdLst/>
              <a:ahLst/>
              <a:cxnLst/>
              <a:rect l="l" t="t" r="r" b="b"/>
              <a:pathLst>
                <a:path w="2378325" h="677732" extrusionOk="0">
                  <a:moveTo>
                    <a:pt x="0" y="0"/>
                  </a:moveTo>
                  <a:lnTo>
                    <a:pt x="2378325" y="0"/>
                  </a:lnTo>
                  <a:lnTo>
                    <a:pt x="2378325" y="677732"/>
                  </a:lnTo>
                  <a:lnTo>
                    <a:pt x="0" y="677732"/>
                  </a:lnTo>
                  <a:lnTo>
                    <a:pt x="0" y="0"/>
                  </a:lnTo>
                  <a:close/>
                </a:path>
              </a:pathLst>
            </a:custGeom>
            <a:blipFill rotWithShape="1">
              <a:blip r:embed="rId12">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7" name="Google Shape;497;p18"/>
            <p:cNvSpPr/>
            <p:nvPr/>
          </p:nvSpPr>
          <p:spPr>
            <a:xfrm>
              <a:off x="14655043" y="135988"/>
              <a:ext cx="2161604" cy="623313"/>
            </a:xfrm>
            <a:custGeom>
              <a:avLst/>
              <a:gdLst/>
              <a:ahLst/>
              <a:cxnLst/>
              <a:rect l="l" t="t" r="r" b="b"/>
              <a:pathLst>
                <a:path w="2161604" h="623313" extrusionOk="0">
                  <a:moveTo>
                    <a:pt x="0" y="0"/>
                  </a:moveTo>
                  <a:lnTo>
                    <a:pt x="2161604" y="0"/>
                  </a:lnTo>
                  <a:lnTo>
                    <a:pt x="2161604" y="623312"/>
                  </a:lnTo>
                  <a:lnTo>
                    <a:pt x="0" y="623312"/>
                  </a:lnTo>
                  <a:lnTo>
                    <a:pt x="0" y="0"/>
                  </a:lnTo>
                  <a:close/>
                </a:path>
              </a:pathLst>
            </a:custGeom>
            <a:blipFill rotWithShape="1">
              <a:blip r:embed="rId13">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8" name="Google Shape;498;p18"/>
            <p:cNvSpPr/>
            <p:nvPr/>
          </p:nvSpPr>
          <p:spPr>
            <a:xfrm>
              <a:off x="16816647" y="50581"/>
              <a:ext cx="1956253" cy="838731"/>
            </a:xfrm>
            <a:custGeom>
              <a:avLst/>
              <a:gdLst/>
              <a:ahLst/>
              <a:cxnLst/>
              <a:rect l="l" t="t" r="r" b="b"/>
              <a:pathLst>
                <a:path w="1956253" h="838731" extrusionOk="0">
                  <a:moveTo>
                    <a:pt x="0" y="0"/>
                  </a:moveTo>
                  <a:lnTo>
                    <a:pt x="1956253" y="0"/>
                  </a:lnTo>
                  <a:lnTo>
                    <a:pt x="1956253" y="838731"/>
                  </a:lnTo>
                  <a:lnTo>
                    <a:pt x="0" y="838731"/>
                  </a:lnTo>
                  <a:lnTo>
                    <a:pt x="0" y="0"/>
                  </a:lnTo>
                  <a:close/>
                </a:path>
              </a:pathLst>
            </a:custGeom>
            <a:blipFill rotWithShape="1">
              <a:blip r:embed="rId14">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99" name="Google Shape;499;p18"/>
            <p:cNvSpPr/>
            <p:nvPr/>
          </p:nvSpPr>
          <p:spPr>
            <a:xfrm>
              <a:off x="18684839" y="75501"/>
              <a:ext cx="2399118" cy="788891"/>
            </a:xfrm>
            <a:custGeom>
              <a:avLst/>
              <a:gdLst/>
              <a:ahLst/>
              <a:cxnLst/>
              <a:rect l="l" t="t" r="r" b="b"/>
              <a:pathLst>
                <a:path w="2399118" h="788891" extrusionOk="0">
                  <a:moveTo>
                    <a:pt x="0" y="0"/>
                  </a:moveTo>
                  <a:lnTo>
                    <a:pt x="2399118" y="0"/>
                  </a:lnTo>
                  <a:lnTo>
                    <a:pt x="2399118" y="788891"/>
                  </a:lnTo>
                  <a:lnTo>
                    <a:pt x="0" y="788891"/>
                  </a:lnTo>
                  <a:lnTo>
                    <a:pt x="0" y="0"/>
                  </a:lnTo>
                  <a:close/>
                </a:path>
              </a:pathLst>
            </a:custGeom>
            <a:blipFill rotWithShape="1">
              <a:blip r:embed="rId15">
                <a:alphaModFix/>
              </a:blip>
              <a:stretch>
                <a:fillRect t="-33994" b="-3705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500" name="Google Shape;500;p18"/>
            <p:cNvSpPr/>
            <p:nvPr/>
          </p:nvSpPr>
          <p:spPr>
            <a:xfrm>
              <a:off x="13750878" y="38491"/>
              <a:ext cx="785091" cy="787411"/>
            </a:xfrm>
            <a:custGeom>
              <a:avLst/>
              <a:gdLst/>
              <a:ahLst/>
              <a:cxnLst/>
              <a:rect l="l" t="t" r="r" b="b"/>
              <a:pathLst>
                <a:path w="785091" h="787411" extrusionOk="0">
                  <a:moveTo>
                    <a:pt x="0" y="0"/>
                  </a:moveTo>
                  <a:lnTo>
                    <a:pt x="785091" y="0"/>
                  </a:lnTo>
                  <a:lnTo>
                    <a:pt x="785091" y="787410"/>
                  </a:lnTo>
                  <a:lnTo>
                    <a:pt x="0" y="787410"/>
                  </a:lnTo>
                  <a:lnTo>
                    <a:pt x="0" y="0"/>
                  </a:lnTo>
                  <a:close/>
                </a:path>
              </a:pathLst>
            </a:custGeom>
            <a:blipFill rotWithShape="1">
              <a:blip r:embed="rId16">
                <a:alphaModFix/>
              </a:blip>
              <a:stretch>
                <a:fillRect l="-144" r="-144"/>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501" name="Google Shape;501;p18"/>
            <p:cNvSpPr/>
            <p:nvPr/>
          </p:nvSpPr>
          <p:spPr>
            <a:xfrm>
              <a:off x="0" y="203169"/>
              <a:ext cx="2175026" cy="434530"/>
            </a:xfrm>
            <a:custGeom>
              <a:avLst/>
              <a:gdLst/>
              <a:ahLst/>
              <a:cxnLst/>
              <a:rect l="l" t="t" r="r" b="b"/>
              <a:pathLst>
                <a:path w="2175026" h="434530" extrusionOk="0">
                  <a:moveTo>
                    <a:pt x="0" y="0"/>
                  </a:moveTo>
                  <a:lnTo>
                    <a:pt x="2175026" y="0"/>
                  </a:lnTo>
                  <a:lnTo>
                    <a:pt x="2175026" y="434530"/>
                  </a:lnTo>
                  <a:lnTo>
                    <a:pt x="0" y="434530"/>
                  </a:lnTo>
                  <a:lnTo>
                    <a:pt x="0" y="0"/>
                  </a:lnTo>
                  <a:close/>
                </a:path>
              </a:pathLst>
            </a:custGeom>
            <a:blipFill rotWithShape="1">
              <a:blip r:embed="rId17">
                <a:alphaModFix/>
              </a:blip>
              <a:stretch>
                <a:fillRect t="-3457" b="-8652"/>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502" name="Google Shape;502;p18"/>
          <p:cNvSpPr txBox="1">
            <a:spLocks noGrp="1"/>
          </p:cNvSpPr>
          <p:nvPr>
            <p:ph type="sldNum" idx="12"/>
          </p:nvPr>
        </p:nvSpPr>
        <p:spPr>
          <a:xfrm>
            <a:off x="15798050" y="9774150"/>
            <a:ext cx="2133600" cy="365100"/>
          </a:xfrm>
          <a:prstGeom prst="rect">
            <a:avLst/>
          </a:prstGeom>
          <a:noFill/>
          <a:ln>
            <a:noFill/>
          </a:ln>
        </p:spPr>
        <p:txBody>
          <a:bodyPr spcFirstLastPara="1" wrap="square" lIns="91425" tIns="45700" rIns="91425" bIns="45700" anchor="ctr" anchorCtr="0">
            <a:noAutofit/>
          </a:bodyPr>
          <a:lstStyle/>
          <a:p>
            <a:pPr marL="0" lvl="0" indent="0" algn="r" rtl="0">
              <a:lnSpc>
                <a:spcPct val="100000"/>
              </a:lnSpc>
              <a:spcBef>
                <a:spcPts val="0"/>
              </a:spcBef>
              <a:spcAft>
                <a:spcPts val="0"/>
              </a:spcAft>
              <a:buClr>
                <a:srgbClr val="000000"/>
              </a:buClr>
              <a:buSzPts val="2200"/>
              <a:buFont typeface="Arial"/>
              <a:buNone/>
            </a:pPr>
            <a:fld id="{00000000-1234-1234-1234-123412341234}" type="slidenum">
              <a:rPr lang="en-GB"/>
              <a:t>69</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1">
          <a:extLst>
            <a:ext uri="{FF2B5EF4-FFF2-40B4-BE49-F238E27FC236}">
              <a16:creationId xmlns:a16="http://schemas.microsoft.com/office/drawing/2014/main" id="{7AA129B0-ABE2-C172-44C9-EC7A40555653}"/>
            </a:ext>
          </a:extLst>
        </p:cNvPr>
        <p:cNvGrpSpPr/>
        <p:nvPr/>
      </p:nvGrpSpPr>
      <p:grpSpPr>
        <a:xfrm>
          <a:off x="0" y="0"/>
          <a:ext cx="0" cy="0"/>
          <a:chOff x="0" y="0"/>
          <a:chExt cx="0" cy="0"/>
        </a:xfrm>
      </p:grpSpPr>
      <p:pic>
        <p:nvPicPr>
          <p:cNvPr id="4" name="Imagen 1" descr="Diagrama, Diagrama de Venn&#10;&#10;El contenido generado por IA puede ser incorrecto.">
            <a:extLst>
              <a:ext uri="{FF2B5EF4-FFF2-40B4-BE49-F238E27FC236}">
                <a16:creationId xmlns:a16="http://schemas.microsoft.com/office/drawing/2014/main" id="{BBD588D4-2AC8-0E66-AF28-5990EDC737A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775222" y="431206"/>
            <a:ext cx="5381537" cy="3780485"/>
          </a:xfrm>
          <a:prstGeom prst="rect">
            <a:avLst/>
          </a:prstGeom>
        </p:spPr>
      </p:pic>
      <p:sp>
        <p:nvSpPr>
          <p:cNvPr id="152" name="Google Shape;152;g34519fc2d75_0_8">
            <a:extLst>
              <a:ext uri="{FF2B5EF4-FFF2-40B4-BE49-F238E27FC236}">
                <a16:creationId xmlns:a16="http://schemas.microsoft.com/office/drawing/2014/main" id="{E83F0341-761E-2574-C5D1-A2324989D3F7}"/>
              </a:ext>
            </a:extLst>
          </p:cNvPr>
          <p:cNvSpPr/>
          <p:nvPr/>
        </p:nvSpPr>
        <p:spPr>
          <a:xfrm rot="10800000" flipH="1">
            <a:off x="0" y="-1801505"/>
            <a:ext cx="18288000" cy="3220872"/>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3" name="Google Shape;153;g34519fc2d75_0_8">
            <a:extLst>
              <a:ext uri="{FF2B5EF4-FFF2-40B4-BE49-F238E27FC236}">
                <a16:creationId xmlns:a16="http://schemas.microsoft.com/office/drawing/2014/main" id="{AA206B18-B52C-B520-3057-74FA574ADBD5}"/>
              </a:ext>
            </a:extLst>
          </p:cNvPr>
          <p:cNvSpPr/>
          <p:nvPr/>
        </p:nvSpPr>
        <p:spPr>
          <a:xfrm rot="10800000">
            <a:off x="1254625" y="93247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4" name="Google Shape;154;g34519fc2d75_0_8">
            <a:extLst>
              <a:ext uri="{FF2B5EF4-FFF2-40B4-BE49-F238E27FC236}">
                <a16:creationId xmlns:a16="http://schemas.microsoft.com/office/drawing/2014/main" id="{9F90A60B-80B9-385A-814C-672688454912}"/>
              </a:ext>
            </a:extLst>
          </p:cNvPr>
          <p:cNvSpPr txBox="1"/>
          <p:nvPr/>
        </p:nvSpPr>
        <p:spPr>
          <a:xfrm>
            <a:off x="1336524" y="2678131"/>
            <a:ext cx="16595125" cy="7786707"/>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GB" sz="2800" b="1" dirty="0">
                <a:solidFill>
                  <a:schemeClr val="dk1"/>
                </a:solidFill>
                <a:latin typeface="Calibri"/>
                <a:ea typeface="Calibri"/>
                <a:cs typeface="Calibri"/>
                <a:sym typeface="Calibri"/>
              </a:rPr>
              <a:t>Εστίαση: </a:t>
            </a:r>
            <a:r>
              <a:rPr lang="en-GB" sz="2800" dirty="0">
                <a:solidFill>
                  <a:schemeClr val="dk1"/>
                </a:solidFill>
                <a:latin typeface="Calibri"/>
                <a:ea typeface="Calibri"/>
                <a:cs typeface="Calibri"/>
                <a:sym typeface="Calibri"/>
              </a:rPr>
              <a:t>Διατήρηση και υπεύθυνη χρήση των φυσικών πόρων</a:t>
            </a:r>
          </a:p>
          <a:p>
            <a:pPr marL="622300" marR="0" lvl="0" indent="-558800" algn="just" rtl="0">
              <a:lnSpc>
                <a:spcPct val="150000"/>
              </a:lnSpc>
              <a:spcBef>
                <a:spcPts val="1200"/>
              </a:spcBef>
              <a:spcAft>
                <a:spcPts val="0"/>
              </a:spcAft>
              <a:buClr>
                <a:srgbClr val="04A6C2"/>
              </a:buClr>
              <a:buSzPts val="2500"/>
              <a:buFont typeface="Noto Sans Symbols"/>
              <a:buChar char="⮚"/>
            </a:pPr>
            <a:r>
              <a:rPr lang="en-GB" sz="2800" dirty="0">
                <a:solidFill>
                  <a:schemeClr val="dk1"/>
                </a:solidFill>
                <a:latin typeface="Calibri"/>
                <a:ea typeface="Calibri"/>
                <a:cs typeface="Calibri"/>
                <a:sym typeface="Calibri"/>
              </a:rPr>
              <a:t>Προστασία των οικοσυστημάτων, μείωση του ανθρακικού αποτυπώματος, διαχείριση των αποβλήτων, προώθηση των ανανεώσιμων πηγών ενέργειας</a:t>
            </a:r>
          </a:p>
          <a:p>
            <a:pPr marL="622300" marR="0" lvl="0" indent="-558800" algn="just" rtl="0">
              <a:lnSpc>
                <a:spcPct val="150000"/>
              </a:lnSpc>
              <a:spcBef>
                <a:spcPts val="1200"/>
              </a:spcBef>
              <a:spcAft>
                <a:spcPts val="0"/>
              </a:spcAft>
              <a:buClr>
                <a:srgbClr val="04A6C2"/>
              </a:buClr>
              <a:buSzPts val="2500"/>
              <a:buFont typeface="Noto Sans Symbols"/>
              <a:buChar char="⮚"/>
            </a:pPr>
            <a:r>
              <a:rPr lang="en-GB" sz="2800" b="1" dirty="0">
                <a:solidFill>
                  <a:schemeClr val="dk1"/>
                </a:solidFill>
                <a:latin typeface="Calibri"/>
                <a:ea typeface="Calibri"/>
                <a:cs typeface="Calibri"/>
                <a:sym typeface="Calibri"/>
              </a:rPr>
              <a:t>Εφαρμογή στις παραστατικές τέχνες: </a:t>
            </a:r>
            <a:r>
              <a:rPr lang="en-GB" sz="2800" dirty="0">
                <a:solidFill>
                  <a:schemeClr val="dk1"/>
                </a:solidFill>
                <a:latin typeface="Calibri"/>
                <a:ea typeface="Calibri"/>
                <a:cs typeface="Calibri"/>
                <a:sym typeface="Calibri"/>
              </a:rPr>
              <a:t>Διατήρηση των πόρων και ενεργειακή απόδοση στην παραγωγή</a:t>
            </a:r>
          </a:p>
          <a:p>
            <a:pPr marL="63500" marR="0" lvl="0" algn="just" rtl="0">
              <a:lnSpc>
                <a:spcPct val="150000"/>
              </a:lnSpc>
              <a:spcBef>
                <a:spcPts val="1200"/>
              </a:spcBef>
              <a:spcAft>
                <a:spcPts val="0"/>
              </a:spcAft>
              <a:buClr>
                <a:srgbClr val="04A6C2"/>
              </a:buClr>
              <a:buSzPts val="2500"/>
            </a:pPr>
            <a:r>
              <a:rPr lang="en-GB" sz="2800" b="1" dirty="0">
                <a:solidFill>
                  <a:schemeClr val="dk1"/>
                </a:solidFill>
                <a:latin typeface="Calibri"/>
                <a:ea typeface="Calibri"/>
                <a:cs typeface="Calibri"/>
                <a:sym typeface="Calibri"/>
              </a:rPr>
              <a:t>Βασικές επιπτώσεις</a:t>
            </a:r>
            <a:r>
              <a:rPr lang="el-GR" sz="2800" b="1" dirty="0">
                <a:solidFill>
                  <a:schemeClr val="dk1"/>
                </a:solidFill>
                <a:latin typeface="Calibri"/>
                <a:ea typeface="Calibri"/>
                <a:cs typeface="Calibri"/>
                <a:sym typeface="Calibri"/>
              </a:rPr>
              <a:t> </a:t>
            </a:r>
          </a:p>
          <a:p>
            <a:pPr marL="63500" lvl="1" algn="just">
              <a:lnSpc>
                <a:spcPct val="150000"/>
              </a:lnSpc>
              <a:spcBef>
                <a:spcPts val="1200"/>
              </a:spcBef>
              <a:buClr>
                <a:srgbClr val="04A6C2"/>
              </a:buClr>
              <a:buSzPts val="2500"/>
            </a:pPr>
            <a:r>
              <a:rPr lang="el-GR" sz="2800" b="1" dirty="0">
                <a:solidFill>
                  <a:schemeClr val="dk1"/>
                </a:solidFill>
                <a:latin typeface="Calibri"/>
                <a:ea typeface="Calibri"/>
                <a:cs typeface="Calibri"/>
                <a:sym typeface="Calibri"/>
              </a:rPr>
              <a:t>		</a:t>
            </a:r>
            <a:r>
              <a:rPr lang="en-US" sz="2800" b="1" dirty="0">
                <a:solidFill>
                  <a:schemeClr val="dk1"/>
                </a:solidFill>
                <a:latin typeface="Calibri"/>
                <a:ea typeface="Calibri"/>
                <a:cs typeface="Calibri"/>
                <a:sym typeface="Calibri"/>
              </a:rPr>
              <a:t>• </a:t>
            </a:r>
            <a:r>
              <a:rPr lang="en-US" sz="2800" dirty="0">
                <a:solidFill>
                  <a:schemeClr val="dk1"/>
                </a:solidFill>
                <a:latin typeface="Calibri"/>
                <a:ea typeface="Calibri"/>
                <a:cs typeface="Calibri"/>
                <a:sym typeface="Calibri"/>
              </a:rPr>
              <a:t>   Διατήρηση της βιοποικιλότητας μέσω της υπεύθυνης επιλογής υλικών.</a:t>
            </a:r>
          </a:p>
          <a:p>
            <a:pPr marL="63500" marR="0" lvl="0" algn="just" rtl="0">
              <a:lnSpc>
                <a:spcPct val="150000"/>
              </a:lnSpc>
              <a:spcBef>
                <a:spcPts val="1200"/>
              </a:spcBef>
              <a:spcAft>
                <a:spcPts val="0"/>
              </a:spcAft>
              <a:buClr>
                <a:srgbClr val="04A6C2"/>
              </a:buClr>
              <a:buSzPts val="2500"/>
            </a:pPr>
            <a:r>
              <a:rPr lang="el-GR" sz="2800" dirty="0">
                <a:solidFill>
                  <a:schemeClr val="dk1"/>
                </a:solidFill>
                <a:latin typeface="Calibri"/>
                <a:ea typeface="Calibri"/>
                <a:cs typeface="Calibri"/>
                <a:sym typeface="Calibri"/>
              </a:rPr>
              <a:t>		</a:t>
            </a:r>
            <a:r>
              <a:rPr lang="en-US" sz="2800" dirty="0">
                <a:solidFill>
                  <a:schemeClr val="dk1"/>
                </a:solidFill>
                <a:latin typeface="Calibri"/>
                <a:ea typeface="Calibri"/>
                <a:cs typeface="Calibri"/>
                <a:sym typeface="Calibri"/>
              </a:rPr>
              <a:t>•    Μείωση των εκπομπών και αποτελεσματική διαχείριση των αποβλήτων.</a:t>
            </a:r>
          </a:p>
          <a:p>
            <a:pPr marL="63500" marR="0" lvl="0" algn="just" rtl="0">
              <a:lnSpc>
                <a:spcPct val="150000"/>
              </a:lnSpc>
              <a:spcBef>
                <a:spcPts val="1200"/>
              </a:spcBef>
              <a:spcAft>
                <a:spcPts val="0"/>
              </a:spcAft>
              <a:buClr>
                <a:srgbClr val="04A6C2"/>
              </a:buClr>
              <a:buSzPts val="2500"/>
            </a:pPr>
            <a:r>
              <a:rPr lang="el-GR" sz="2800" dirty="0">
                <a:solidFill>
                  <a:schemeClr val="dk1"/>
                </a:solidFill>
                <a:latin typeface="Calibri"/>
                <a:ea typeface="Calibri"/>
                <a:cs typeface="Calibri"/>
                <a:sym typeface="Calibri"/>
              </a:rPr>
              <a:t>		</a:t>
            </a:r>
            <a:r>
              <a:rPr lang="en-US" sz="2800" dirty="0">
                <a:solidFill>
                  <a:schemeClr val="dk1"/>
                </a:solidFill>
                <a:latin typeface="Calibri"/>
                <a:ea typeface="Calibri"/>
                <a:cs typeface="Calibri"/>
                <a:sym typeface="Calibri"/>
              </a:rPr>
              <a:t>•    Προώθηση της βιώσιμης κινητικότητας που επεκτείνεται στις περιοδείες, τα ταξίδια του κοινού </a:t>
            </a:r>
            <a:r>
              <a:rPr lang="el-GR" sz="2800" dirty="0">
                <a:solidFill>
                  <a:schemeClr val="dk1"/>
                </a:solidFill>
                <a:latin typeface="Calibri"/>
                <a:ea typeface="Calibri"/>
                <a:cs typeface="Calibri"/>
                <a:sym typeface="Calibri"/>
              </a:rPr>
              <a:t>			</a:t>
            </a:r>
            <a:r>
              <a:rPr lang="en-US" sz="2800" dirty="0">
                <a:solidFill>
                  <a:schemeClr val="dk1"/>
                </a:solidFill>
                <a:latin typeface="Calibri"/>
                <a:ea typeface="Calibri"/>
                <a:cs typeface="Calibri"/>
                <a:sym typeface="Calibri"/>
              </a:rPr>
              <a:t>και τα ταξίδια των καλλιτεχνών.</a:t>
            </a:r>
          </a:p>
          <a:p>
            <a:pPr marL="63500" algn="just">
              <a:lnSpc>
                <a:spcPct val="150000"/>
              </a:lnSpc>
              <a:spcBef>
                <a:spcPts val="1200"/>
              </a:spcBef>
              <a:buClr>
                <a:srgbClr val="04A6C2"/>
              </a:buClr>
              <a:buSzPts val="2500"/>
            </a:pPr>
            <a:r>
              <a:rPr lang="el-GR" sz="2800" dirty="0">
                <a:solidFill>
                  <a:schemeClr val="dk1"/>
                </a:solidFill>
                <a:latin typeface="Calibri"/>
                <a:ea typeface="Calibri"/>
                <a:cs typeface="Calibri"/>
                <a:sym typeface="Calibri"/>
              </a:rPr>
              <a:t>		</a:t>
            </a:r>
            <a:r>
              <a:rPr lang="en-US" sz="2800" dirty="0">
                <a:solidFill>
                  <a:schemeClr val="dk1"/>
                </a:solidFill>
                <a:latin typeface="Calibri"/>
                <a:ea typeface="Calibri"/>
                <a:cs typeface="Calibri"/>
                <a:sym typeface="Calibri"/>
              </a:rPr>
              <a:t>•    Χρήση ανανεώσιμων πηγών ενέργειας </a:t>
            </a:r>
            <a:r>
              <a:rPr lang="el-GR" sz="2800" dirty="0">
                <a:solidFill>
                  <a:schemeClr val="dk1"/>
                </a:solidFill>
                <a:latin typeface="Calibri"/>
                <a:ea typeface="Calibri"/>
                <a:cs typeface="Calibri"/>
                <a:sym typeface="Calibri"/>
              </a:rPr>
              <a:t>- </a:t>
            </a:r>
            <a:r>
              <a:rPr lang="en-US" sz="2800" dirty="0">
                <a:solidFill>
                  <a:schemeClr val="dk1"/>
                </a:solidFill>
                <a:latin typeface="Calibri"/>
                <a:ea typeface="Calibri"/>
                <a:cs typeface="Calibri"/>
                <a:sym typeface="Calibri"/>
              </a:rPr>
              <a:t>Προώθηση των αρχών της </a:t>
            </a:r>
            <a:r>
              <a:rPr lang="en-US" sz="2800" dirty="0" err="1">
                <a:solidFill>
                  <a:schemeClr val="dk1"/>
                </a:solidFill>
                <a:latin typeface="Calibri"/>
                <a:ea typeface="Calibri"/>
                <a:cs typeface="Calibri"/>
                <a:sym typeface="Calibri"/>
              </a:rPr>
              <a:t>κυκλικής</a:t>
            </a:r>
            <a:r>
              <a:rPr lang="en-US" sz="2800" dirty="0">
                <a:solidFill>
                  <a:schemeClr val="dk1"/>
                </a:solidFill>
                <a:latin typeface="Calibri"/>
                <a:ea typeface="Calibri"/>
                <a:cs typeface="Calibri"/>
                <a:sym typeface="Calibri"/>
              </a:rPr>
              <a:t> </a:t>
            </a:r>
            <a:r>
              <a:rPr lang="en-US" sz="2800" dirty="0" err="1">
                <a:solidFill>
                  <a:schemeClr val="dk1"/>
                </a:solidFill>
                <a:latin typeface="Calibri"/>
                <a:ea typeface="Calibri"/>
                <a:cs typeface="Calibri"/>
                <a:sym typeface="Calibri"/>
              </a:rPr>
              <a:t>οικονομί</a:t>
            </a:r>
            <a:r>
              <a:rPr lang="en-US" sz="2800" dirty="0">
                <a:solidFill>
                  <a:schemeClr val="dk1"/>
                </a:solidFill>
                <a:latin typeface="Calibri"/>
                <a:ea typeface="Calibri"/>
                <a:cs typeface="Calibri"/>
                <a:sym typeface="Calibri"/>
              </a:rPr>
              <a:t>ας</a:t>
            </a:r>
          </a:p>
        </p:txBody>
      </p:sp>
      <p:sp>
        <p:nvSpPr>
          <p:cNvPr id="155" name="Google Shape;155;g34519fc2d75_0_8">
            <a:extLst>
              <a:ext uri="{FF2B5EF4-FFF2-40B4-BE49-F238E27FC236}">
                <a16:creationId xmlns:a16="http://schemas.microsoft.com/office/drawing/2014/main" id="{6D23FC8D-5F31-1005-B3C4-4585420FF70B}"/>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Font typeface="Arial"/>
              <a:buNone/>
            </a:pPr>
            <a:r>
              <a:rPr lang="en-US" sz="5000" b="1" dirty="0">
                <a:solidFill>
                  <a:srgbClr val="0070C0"/>
                </a:solidFill>
                <a:latin typeface="Calibri"/>
                <a:ea typeface="Calibri"/>
                <a:cs typeface="Calibri"/>
                <a:sym typeface="Calibri"/>
              </a:rPr>
              <a:t>Περιβαλλοντικός πυλώνας</a:t>
            </a:r>
            <a:endParaRPr sz="5000" b="1" dirty="0">
              <a:solidFill>
                <a:srgbClr val="0070C0"/>
              </a:solidFill>
              <a:latin typeface="Calibri"/>
              <a:ea typeface="Calibri"/>
              <a:cs typeface="Calibri"/>
              <a:sym typeface="Calibri"/>
            </a:endParaRPr>
          </a:p>
        </p:txBody>
      </p:sp>
      <p:sp>
        <p:nvSpPr>
          <p:cNvPr id="156" name="Google Shape;156;g34519fc2d75_0_8">
            <a:extLst>
              <a:ext uri="{FF2B5EF4-FFF2-40B4-BE49-F238E27FC236}">
                <a16:creationId xmlns:a16="http://schemas.microsoft.com/office/drawing/2014/main" id="{7BAC1CC4-CF25-F051-74EA-BEED9650B811}"/>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7</a:t>
            </a:fld>
            <a:endParaRPr dirty="0"/>
          </a:p>
        </p:txBody>
      </p:sp>
    </p:spTree>
    <p:extLst>
      <p:ext uri="{BB962C8B-B14F-4D97-AF65-F5344CB8AC3E}">
        <p14:creationId xmlns:p14="http://schemas.microsoft.com/office/powerpoint/2010/main" val="33939043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1">
          <a:extLst>
            <a:ext uri="{FF2B5EF4-FFF2-40B4-BE49-F238E27FC236}">
              <a16:creationId xmlns:a16="http://schemas.microsoft.com/office/drawing/2014/main" id="{20CB2A0E-018C-001F-A5B7-FF87999B422D}"/>
            </a:ext>
          </a:extLst>
        </p:cNvPr>
        <p:cNvGrpSpPr/>
        <p:nvPr/>
      </p:nvGrpSpPr>
      <p:grpSpPr>
        <a:xfrm>
          <a:off x="0" y="0"/>
          <a:ext cx="0" cy="0"/>
          <a:chOff x="0" y="0"/>
          <a:chExt cx="0" cy="0"/>
        </a:xfrm>
      </p:grpSpPr>
      <p:pic>
        <p:nvPicPr>
          <p:cNvPr id="4" name="Imagen 1" descr="Diagrama, Diagrama de Venn&#10;&#10;El contenido generado por IA puede ser incorrecto.">
            <a:extLst>
              <a:ext uri="{FF2B5EF4-FFF2-40B4-BE49-F238E27FC236}">
                <a16:creationId xmlns:a16="http://schemas.microsoft.com/office/drawing/2014/main" id="{D3EC49D0-A599-1007-90CD-AC571A6DEE1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775222" y="677006"/>
            <a:ext cx="5381537" cy="3780485"/>
          </a:xfrm>
          <a:prstGeom prst="rect">
            <a:avLst/>
          </a:prstGeom>
        </p:spPr>
      </p:pic>
      <p:sp>
        <p:nvSpPr>
          <p:cNvPr id="152" name="Google Shape;152;g34519fc2d75_0_8">
            <a:extLst>
              <a:ext uri="{FF2B5EF4-FFF2-40B4-BE49-F238E27FC236}">
                <a16:creationId xmlns:a16="http://schemas.microsoft.com/office/drawing/2014/main" id="{AF5FE7AB-E764-4C42-790B-69C82F69F1E7}"/>
              </a:ext>
            </a:extLst>
          </p:cNvPr>
          <p:cNvSpPr/>
          <p:nvPr/>
        </p:nvSpPr>
        <p:spPr>
          <a:xfrm rot="10800000" flipH="1">
            <a:off x="-996253" y="-6398558"/>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3" name="Google Shape;153;g34519fc2d75_0_8">
            <a:extLst>
              <a:ext uri="{FF2B5EF4-FFF2-40B4-BE49-F238E27FC236}">
                <a16:creationId xmlns:a16="http://schemas.microsoft.com/office/drawing/2014/main" id="{432769C8-F299-CDC5-EB3D-5ED33047CB88}"/>
              </a:ext>
            </a:extLst>
          </p:cNvPr>
          <p:cNvSpPr/>
          <p:nvPr/>
        </p:nvSpPr>
        <p:spPr>
          <a:xfrm rot="10800000">
            <a:off x="1254625" y="93247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4" name="Google Shape;154;g34519fc2d75_0_8">
            <a:extLst>
              <a:ext uri="{FF2B5EF4-FFF2-40B4-BE49-F238E27FC236}">
                <a16:creationId xmlns:a16="http://schemas.microsoft.com/office/drawing/2014/main" id="{6A2764A1-E516-031B-6D7E-69DF964BC80A}"/>
              </a:ext>
            </a:extLst>
          </p:cNvPr>
          <p:cNvSpPr txBox="1"/>
          <p:nvPr/>
        </p:nvSpPr>
        <p:spPr>
          <a:xfrm>
            <a:off x="1336525" y="2678131"/>
            <a:ext cx="15163800" cy="8586926"/>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2800" b="1" dirty="0">
                <a:solidFill>
                  <a:schemeClr val="dk1"/>
                </a:solidFill>
                <a:latin typeface="Calibri"/>
                <a:ea typeface="Calibri"/>
                <a:cs typeface="Calibri"/>
                <a:sym typeface="Calibri"/>
              </a:rPr>
              <a:t>Εστίαση: </a:t>
            </a:r>
            <a:r>
              <a:rPr lang="en-US" sz="2800" dirty="0">
                <a:solidFill>
                  <a:schemeClr val="dk1"/>
                </a:solidFill>
                <a:latin typeface="Calibri"/>
                <a:ea typeface="Calibri"/>
                <a:cs typeface="Calibri"/>
                <a:sym typeface="Calibri"/>
              </a:rPr>
              <a:t>Ισότητα, ένταξη και ευημερία της κοινότητας</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800" dirty="0">
                <a:solidFill>
                  <a:schemeClr val="dk1"/>
                </a:solidFill>
                <a:latin typeface="Calibri"/>
                <a:ea typeface="Calibri"/>
                <a:cs typeface="Calibri"/>
                <a:sym typeface="Calibri"/>
              </a:rPr>
              <a:t>Υποστήριξη των ανθρωπίνων δικαιωμάτων, της ισότιμης πρόσβασης σε πόρους, της εκπαίδευσης, της υγείας, </a:t>
            </a:r>
          </a:p>
          <a:p>
            <a:pPr marL="63500" marR="0" lvl="0" algn="just" rtl="0">
              <a:lnSpc>
                <a:spcPct val="150000"/>
              </a:lnSpc>
              <a:spcBef>
                <a:spcPts val="1200"/>
              </a:spcBef>
              <a:spcAft>
                <a:spcPts val="0"/>
              </a:spcAft>
              <a:buClr>
                <a:srgbClr val="04A6C2"/>
              </a:buClr>
              <a:buSzPts val="2500"/>
            </a:pPr>
            <a:r>
              <a:rPr lang="el-GR" sz="2800" dirty="0">
                <a:solidFill>
                  <a:schemeClr val="dk1"/>
                </a:solidFill>
                <a:latin typeface="Calibri"/>
                <a:ea typeface="Calibri"/>
                <a:cs typeface="Calibri"/>
                <a:sym typeface="Calibri"/>
              </a:rPr>
              <a:t>	</a:t>
            </a:r>
            <a:r>
              <a:rPr lang="en-US" sz="2800" dirty="0">
                <a:solidFill>
                  <a:schemeClr val="dk1"/>
                </a:solidFill>
                <a:latin typeface="Calibri"/>
                <a:ea typeface="Calibri"/>
                <a:cs typeface="Calibri"/>
                <a:sym typeface="Calibri"/>
              </a:rPr>
              <a:t>αξιοπρεπείς συνθήκες εργασίας</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2800" b="1" dirty="0">
                <a:solidFill>
                  <a:schemeClr val="dk1"/>
                </a:solidFill>
                <a:latin typeface="Calibri"/>
                <a:ea typeface="Calibri"/>
                <a:cs typeface="Calibri"/>
                <a:sym typeface="Calibri"/>
              </a:rPr>
              <a:t>Εφαρμογή στις παραστατικές τέχνες: </a:t>
            </a:r>
            <a:r>
              <a:rPr lang="en-US" sz="2800" dirty="0">
                <a:solidFill>
                  <a:schemeClr val="dk1"/>
                </a:solidFill>
                <a:latin typeface="Calibri"/>
                <a:ea typeface="Calibri"/>
                <a:cs typeface="Calibri"/>
                <a:sym typeface="Calibri"/>
              </a:rPr>
              <a:t>Προώθηση της ένταξης και της πολυμορφίας, διασφάλιση δίκαιων συνθηκών εργασίας</a:t>
            </a:r>
          </a:p>
          <a:p>
            <a:pPr marL="63500" marR="0" lvl="0" algn="just" rtl="0">
              <a:lnSpc>
                <a:spcPct val="150000"/>
              </a:lnSpc>
              <a:spcBef>
                <a:spcPts val="1200"/>
              </a:spcBef>
              <a:spcAft>
                <a:spcPts val="0"/>
              </a:spcAft>
              <a:buClr>
                <a:srgbClr val="04A6C2"/>
              </a:buClr>
              <a:buSzPts val="2500"/>
            </a:pPr>
            <a:r>
              <a:rPr lang="en-US" sz="2800" b="1" dirty="0">
                <a:solidFill>
                  <a:schemeClr val="dk1"/>
                </a:solidFill>
                <a:latin typeface="Calibri"/>
                <a:ea typeface="Calibri"/>
                <a:cs typeface="Calibri"/>
                <a:sym typeface="Calibri"/>
              </a:rPr>
              <a:t>Βασικές επιπτώσεις:</a:t>
            </a:r>
          </a:p>
          <a:p>
            <a:pPr marL="63500" marR="0" lvl="0" algn="just" rtl="0">
              <a:lnSpc>
                <a:spcPct val="150000"/>
              </a:lnSpc>
              <a:spcBef>
                <a:spcPts val="1200"/>
              </a:spcBef>
              <a:spcAft>
                <a:spcPts val="0"/>
              </a:spcAft>
              <a:buClr>
                <a:srgbClr val="04A6C2"/>
              </a:buClr>
              <a:buSzPts val="2500"/>
            </a:pPr>
            <a:r>
              <a:rPr lang="el-GR" sz="2800" dirty="0">
                <a:solidFill>
                  <a:schemeClr val="dk1"/>
                </a:solidFill>
                <a:latin typeface="Calibri"/>
                <a:ea typeface="Calibri"/>
                <a:cs typeface="Calibri"/>
                <a:sym typeface="Calibri"/>
              </a:rPr>
              <a:t>		</a:t>
            </a:r>
            <a:r>
              <a:rPr lang="en-US" sz="2800" dirty="0">
                <a:solidFill>
                  <a:schemeClr val="dk1"/>
                </a:solidFill>
                <a:latin typeface="Calibri"/>
                <a:ea typeface="Calibri"/>
                <a:cs typeface="Calibri"/>
                <a:sym typeface="Calibri"/>
              </a:rPr>
              <a:t>•    Δίκαιες και αξιοπρεπείς συνθήκες εργασίας.</a:t>
            </a:r>
          </a:p>
          <a:p>
            <a:pPr marL="63500" marR="0" lvl="0" algn="just" rtl="0">
              <a:lnSpc>
                <a:spcPct val="150000"/>
              </a:lnSpc>
              <a:spcBef>
                <a:spcPts val="1200"/>
              </a:spcBef>
              <a:spcAft>
                <a:spcPts val="0"/>
              </a:spcAft>
              <a:buClr>
                <a:srgbClr val="04A6C2"/>
              </a:buClr>
              <a:buSzPts val="2500"/>
            </a:pPr>
            <a:r>
              <a:rPr lang="el-GR" sz="2800" dirty="0">
                <a:solidFill>
                  <a:schemeClr val="dk1"/>
                </a:solidFill>
                <a:latin typeface="Calibri"/>
                <a:ea typeface="Calibri"/>
                <a:cs typeface="Calibri"/>
                <a:sym typeface="Calibri"/>
              </a:rPr>
              <a:t>		</a:t>
            </a:r>
            <a:r>
              <a:rPr lang="en-US" sz="2800" dirty="0">
                <a:solidFill>
                  <a:schemeClr val="dk1"/>
                </a:solidFill>
                <a:latin typeface="Calibri"/>
                <a:ea typeface="Calibri"/>
                <a:cs typeface="Calibri"/>
                <a:sym typeface="Calibri"/>
              </a:rPr>
              <a:t>•    Ποικιλομορφία και ένταξη στην ομάδα και στη σκηνή.</a:t>
            </a:r>
          </a:p>
          <a:p>
            <a:pPr marL="63500" marR="0" lvl="0" algn="just" rtl="0">
              <a:lnSpc>
                <a:spcPct val="150000"/>
              </a:lnSpc>
              <a:spcBef>
                <a:spcPts val="1200"/>
              </a:spcBef>
              <a:spcAft>
                <a:spcPts val="0"/>
              </a:spcAft>
              <a:buClr>
                <a:srgbClr val="04A6C2"/>
              </a:buClr>
              <a:buSzPts val="2500"/>
            </a:pPr>
            <a:r>
              <a:rPr lang="el-GR" sz="2800" dirty="0">
                <a:solidFill>
                  <a:schemeClr val="dk1"/>
                </a:solidFill>
                <a:latin typeface="Calibri"/>
                <a:ea typeface="Calibri"/>
                <a:cs typeface="Calibri"/>
                <a:sym typeface="Calibri"/>
              </a:rPr>
              <a:t>		</a:t>
            </a:r>
            <a:r>
              <a:rPr lang="en-US" sz="2800" dirty="0">
                <a:solidFill>
                  <a:schemeClr val="dk1"/>
                </a:solidFill>
                <a:latin typeface="Calibri"/>
                <a:ea typeface="Calibri"/>
                <a:cs typeface="Calibri"/>
                <a:sym typeface="Calibri"/>
              </a:rPr>
              <a:t>•    Πρόσβαση στον πολιτισμό για όλα τα είδη κοινού.</a:t>
            </a:r>
          </a:p>
          <a:p>
            <a:pPr marL="63500" marR="0" lvl="0" algn="just" rtl="0">
              <a:lnSpc>
                <a:spcPct val="150000"/>
              </a:lnSpc>
              <a:spcBef>
                <a:spcPts val="1200"/>
              </a:spcBef>
              <a:spcAft>
                <a:spcPts val="0"/>
              </a:spcAft>
              <a:buClr>
                <a:srgbClr val="04A6C2"/>
              </a:buClr>
              <a:buSzPts val="2500"/>
            </a:pPr>
            <a:endParaRPr lang="en-GB" sz="2800" dirty="0">
              <a:solidFill>
                <a:schemeClr val="dk1"/>
              </a:solidFill>
              <a:latin typeface="Calibri"/>
              <a:ea typeface="Calibri"/>
              <a:cs typeface="Calibri"/>
              <a:sym typeface="Calibri"/>
            </a:endParaRPr>
          </a:p>
        </p:txBody>
      </p:sp>
      <p:sp>
        <p:nvSpPr>
          <p:cNvPr id="155" name="Google Shape;155;g34519fc2d75_0_8">
            <a:extLst>
              <a:ext uri="{FF2B5EF4-FFF2-40B4-BE49-F238E27FC236}">
                <a16:creationId xmlns:a16="http://schemas.microsoft.com/office/drawing/2014/main" id="{BBB7D425-855E-99D7-E3F4-9DEA36168571}"/>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Font typeface="Arial"/>
              <a:buNone/>
            </a:pPr>
            <a:r>
              <a:rPr lang="en-US" sz="5000" b="1" dirty="0">
                <a:solidFill>
                  <a:srgbClr val="FF0000"/>
                </a:solidFill>
                <a:latin typeface="Calibri"/>
                <a:ea typeface="Calibri"/>
                <a:cs typeface="Calibri"/>
                <a:sym typeface="Calibri"/>
              </a:rPr>
              <a:t>Κοινωνικός πυλώνας</a:t>
            </a:r>
          </a:p>
        </p:txBody>
      </p:sp>
      <p:sp>
        <p:nvSpPr>
          <p:cNvPr id="156" name="Google Shape;156;g34519fc2d75_0_8">
            <a:extLst>
              <a:ext uri="{FF2B5EF4-FFF2-40B4-BE49-F238E27FC236}">
                <a16:creationId xmlns:a16="http://schemas.microsoft.com/office/drawing/2014/main" id="{71BCAEBF-7B15-A782-3180-C42924F63B7D}"/>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8</a:t>
            </a:fld>
            <a:endParaRPr/>
          </a:p>
        </p:txBody>
      </p:sp>
    </p:spTree>
    <p:extLst>
      <p:ext uri="{BB962C8B-B14F-4D97-AF65-F5344CB8AC3E}">
        <p14:creationId xmlns:p14="http://schemas.microsoft.com/office/powerpoint/2010/main" val="25368782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1">
          <a:extLst>
            <a:ext uri="{FF2B5EF4-FFF2-40B4-BE49-F238E27FC236}">
              <a16:creationId xmlns:a16="http://schemas.microsoft.com/office/drawing/2014/main" id="{CC4B85A6-5CE1-210E-D33D-4FBD578646D8}"/>
            </a:ext>
          </a:extLst>
        </p:cNvPr>
        <p:cNvGrpSpPr/>
        <p:nvPr/>
      </p:nvGrpSpPr>
      <p:grpSpPr>
        <a:xfrm>
          <a:off x="0" y="0"/>
          <a:ext cx="0" cy="0"/>
          <a:chOff x="0" y="0"/>
          <a:chExt cx="0" cy="0"/>
        </a:xfrm>
      </p:grpSpPr>
      <p:pic>
        <p:nvPicPr>
          <p:cNvPr id="4" name="Imagen 1" descr="Diagrama, Diagrama de Venn&#10;&#10;El contenido generado por IA puede ser incorrecto.">
            <a:extLst>
              <a:ext uri="{FF2B5EF4-FFF2-40B4-BE49-F238E27FC236}">
                <a16:creationId xmlns:a16="http://schemas.microsoft.com/office/drawing/2014/main" id="{BCCA6B30-AD9A-4AB7-24E0-E51F709BA88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775222" y="677006"/>
            <a:ext cx="5381537" cy="3780485"/>
          </a:xfrm>
          <a:prstGeom prst="rect">
            <a:avLst/>
          </a:prstGeom>
        </p:spPr>
      </p:pic>
      <p:sp>
        <p:nvSpPr>
          <p:cNvPr id="152" name="Google Shape;152;g34519fc2d75_0_8">
            <a:extLst>
              <a:ext uri="{FF2B5EF4-FFF2-40B4-BE49-F238E27FC236}">
                <a16:creationId xmlns:a16="http://schemas.microsoft.com/office/drawing/2014/main" id="{2E3CEC0C-E461-195D-F06E-0894077307BA}"/>
              </a:ext>
            </a:extLst>
          </p:cNvPr>
          <p:cNvSpPr/>
          <p:nvPr/>
        </p:nvSpPr>
        <p:spPr>
          <a:xfrm rot="10800000" flipH="1">
            <a:off x="-996253" y="-6398558"/>
            <a:ext cx="19829349" cy="8576193"/>
          </a:xfrm>
          <a:custGeom>
            <a:avLst/>
            <a:gdLst/>
            <a:ahLst/>
            <a:cxnLst/>
            <a:rect l="l" t="t" r="r" b="b"/>
            <a:pathLst>
              <a:path w="19829349" h="8576193" extrusionOk="0">
                <a:moveTo>
                  <a:pt x="0" y="8576193"/>
                </a:moveTo>
                <a:lnTo>
                  <a:pt x="19829349" y="8576193"/>
                </a:lnTo>
                <a:lnTo>
                  <a:pt x="19829349" y="0"/>
                </a:lnTo>
                <a:lnTo>
                  <a:pt x="0" y="0"/>
                </a:lnTo>
                <a:lnTo>
                  <a:pt x="0" y="8576193"/>
                </a:lnTo>
                <a:close/>
              </a:path>
            </a:pathLst>
          </a:custGeom>
          <a:blipFill rotWithShape="1">
            <a:blip r:embed="rId4">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3" name="Google Shape;153;g34519fc2d75_0_8">
            <a:extLst>
              <a:ext uri="{FF2B5EF4-FFF2-40B4-BE49-F238E27FC236}">
                <a16:creationId xmlns:a16="http://schemas.microsoft.com/office/drawing/2014/main" id="{20007849-720D-A4E6-D951-1300B06A8E51}"/>
              </a:ext>
            </a:extLst>
          </p:cNvPr>
          <p:cNvSpPr/>
          <p:nvPr/>
        </p:nvSpPr>
        <p:spPr>
          <a:xfrm rot="10800000">
            <a:off x="1254625" y="932477"/>
            <a:ext cx="1015949" cy="1015949"/>
          </a:xfrm>
          <a:custGeom>
            <a:avLst/>
            <a:gdLst/>
            <a:ahLst/>
            <a:cxnLst/>
            <a:rect l="l" t="t" r="r" b="b"/>
            <a:pathLst>
              <a:path w="1015949" h="1015949" extrusionOk="0">
                <a:moveTo>
                  <a:pt x="0" y="0"/>
                </a:moveTo>
                <a:lnTo>
                  <a:pt x="1015949" y="0"/>
                </a:lnTo>
                <a:lnTo>
                  <a:pt x="1015949" y="1015948"/>
                </a:lnTo>
                <a:lnTo>
                  <a:pt x="0" y="1015948"/>
                </a:lnTo>
                <a:lnTo>
                  <a:pt x="0" y="0"/>
                </a:lnTo>
                <a:close/>
              </a:path>
            </a:pathLst>
          </a:custGeom>
          <a:blipFill rotWithShape="1">
            <a:blip r:embed="rId5">
              <a:alphaModFix/>
            </a:blip>
            <a:stretch>
              <a:fillRect/>
            </a:stretch>
          </a:blip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4" name="Google Shape;154;g34519fc2d75_0_8">
            <a:extLst>
              <a:ext uri="{FF2B5EF4-FFF2-40B4-BE49-F238E27FC236}">
                <a16:creationId xmlns:a16="http://schemas.microsoft.com/office/drawing/2014/main" id="{6E24BC9D-C8BF-D776-FCB2-D668649A4146}"/>
              </a:ext>
            </a:extLst>
          </p:cNvPr>
          <p:cNvSpPr txBox="1"/>
          <p:nvPr/>
        </p:nvSpPr>
        <p:spPr>
          <a:xfrm>
            <a:off x="1336524" y="2678131"/>
            <a:ext cx="16357115" cy="6863377"/>
          </a:xfrm>
          <a:prstGeom prst="rect">
            <a:avLst/>
          </a:prstGeom>
          <a:noFill/>
          <a:ln>
            <a:noFill/>
          </a:ln>
        </p:spPr>
        <p:txBody>
          <a:bodyPr spcFirstLastPara="1" wrap="square" lIns="91425" tIns="45700" rIns="91425" bIns="45700" anchor="t" anchorCtr="0">
            <a:spAutoFit/>
          </a:bodyPr>
          <a:lstStyle/>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Εστίαση: </a:t>
            </a:r>
            <a:r>
              <a:rPr lang="en-US" sz="3000" dirty="0">
                <a:solidFill>
                  <a:schemeClr val="dk1"/>
                </a:solidFill>
                <a:latin typeface="Calibri"/>
                <a:ea typeface="Calibri"/>
                <a:cs typeface="Calibri"/>
                <a:sym typeface="Calibri"/>
              </a:rPr>
              <a:t>Μακροπρόθεσμη οικονομική βιωσιμότητα χωρίς να βλάπτεται το οικοσύστημα</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dirty="0">
                <a:solidFill>
                  <a:schemeClr val="dk1"/>
                </a:solidFill>
                <a:latin typeface="Calibri"/>
                <a:ea typeface="Calibri"/>
                <a:cs typeface="Calibri"/>
                <a:sym typeface="Calibri"/>
              </a:rPr>
              <a:t>Προώθηση ηθικών, υπεύθυνων αποφάσεων με διαφάνεια και λογοδοσία</a:t>
            </a:r>
          </a:p>
          <a:p>
            <a:pPr marL="622300" marR="0" lvl="0" indent="-558800" algn="just" rtl="0">
              <a:lnSpc>
                <a:spcPct val="150000"/>
              </a:lnSpc>
              <a:spcBef>
                <a:spcPts val="1200"/>
              </a:spcBef>
              <a:spcAft>
                <a:spcPts val="0"/>
              </a:spcAft>
              <a:buClr>
                <a:srgbClr val="04A6C2"/>
              </a:buClr>
              <a:buSzPts val="2500"/>
              <a:buFont typeface="Noto Sans Symbols"/>
              <a:buChar char="⮚"/>
            </a:pPr>
            <a:r>
              <a:rPr lang="en-US" sz="3000" b="1" dirty="0">
                <a:solidFill>
                  <a:schemeClr val="dk1"/>
                </a:solidFill>
                <a:latin typeface="Calibri"/>
                <a:ea typeface="Calibri"/>
                <a:cs typeface="Calibri"/>
                <a:sym typeface="Calibri"/>
              </a:rPr>
              <a:t>Εφαρμογή στις παραστατικές τέχνες:</a:t>
            </a:r>
          </a:p>
          <a:p>
            <a:pPr marL="63500" marR="0" lvl="0" algn="just" rtl="0">
              <a:lnSpc>
                <a:spcPct val="150000"/>
              </a:lnSpc>
              <a:spcBef>
                <a:spcPts val="1200"/>
              </a:spcBef>
              <a:spcAft>
                <a:spcPts val="0"/>
              </a:spcAft>
              <a:buClr>
                <a:srgbClr val="04A6C2"/>
              </a:buClr>
              <a:buSzPts val="2500"/>
            </a:pPr>
            <a:r>
              <a:rPr lang="en-US" sz="3000" dirty="0">
                <a:solidFill>
                  <a:schemeClr val="dk1"/>
                </a:solidFill>
                <a:latin typeface="Calibri"/>
                <a:ea typeface="Calibri"/>
                <a:cs typeface="Calibri"/>
                <a:sym typeface="Calibri"/>
              </a:rPr>
              <a:t>o    Βιώσιμα επιχειρηματικά μοντέλα        o    Αποδοτική χρήση των πόρων και κυκλική οικονομία</a:t>
            </a:r>
          </a:p>
          <a:p>
            <a:pPr marL="63500" marR="0" lvl="0" algn="just" rtl="0">
              <a:lnSpc>
                <a:spcPct val="150000"/>
              </a:lnSpc>
              <a:spcBef>
                <a:spcPts val="1200"/>
              </a:spcBef>
              <a:spcAft>
                <a:spcPts val="0"/>
              </a:spcAft>
              <a:buClr>
                <a:srgbClr val="04A6C2"/>
              </a:buClr>
              <a:buSzPts val="2500"/>
            </a:pPr>
            <a:r>
              <a:rPr lang="el-GR" sz="3000" dirty="0">
                <a:solidFill>
                  <a:schemeClr val="dk1"/>
                </a:solidFill>
                <a:latin typeface="Calibri"/>
                <a:ea typeface="Calibri"/>
                <a:cs typeface="Calibri"/>
                <a:sym typeface="Calibri"/>
              </a:rPr>
              <a:t>				</a:t>
            </a:r>
            <a:r>
              <a:rPr lang="en-US" sz="3000" dirty="0">
                <a:solidFill>
                  <a:schemeClr val="dk1"/>
                </a:solidFill>
                <a:latin typeface="Calibri"/>
                <a:ea typeface="Calibri"/>
                <a:cs typeface="Calibri"/>
                <a:sym typeface="Calibri"/>
              </a:rPr>
              <a:t>o </a:t>
            </a:r>
            <a:r>
              <a:rPr lang="en-US" sz="3000" dirty="0" err="1">
                <a:solidFill>
                  <a:schemeClr val="dk1"/>
                </a:solidFill>
                <a:latin typeface="Calibri"/>
                <a:ea typeface="Calibri"/>
                <a:cs typeface="Calibri"/>
                <a:sym typeface="Calibri"/>
              </a:rPr>
              <a:t>   Εσωτερικοποίηση </a:t>
            </a:r>
            <a:r>
              <a:rPr lang="en-US" sz="3000" dirty="0">
                <a:solidFill>
                  <a:schemeClr val="dk1"/>
                </a:solidFill>
                <a:latin typeface="Calibri"/>
                <a:ea typeface="Calibri"/>
                <a:cs typeface="Calibri"/>
                <a:sym typeface="Calibri"/>
              </a:rPr>
              <a:t>του περιβαλλοντικού κόστους</a:t>
            </a:r>
          </a:p>
          <a:p>
            <a:pPr marL="63500" lvl="0" algn="just">
              <a:lnSpc>
                <a:spcPct val="150000"/>
              </a:lnSpc>
              <a:spcBef>
                <a:spcPts val="1200"/>
              </a:spcBef>
              <a:buClr>
                <a:srgbClr val="04A6C2"/>
              </a:buClr>
              <a:buSzPts val="2500"/>
            </a:pPr>
            <a:r>
              <a:rPr lang="en-US" sz="3000" b="1" dirty="0">
                <a:solidFill>
                  <a:schemeClr val="dk1"/>
                </a:solidFill>
                <a:latin typeface="Calibri"/>
                <a:ea typeface="Calibri"/>
                <a:cs typeface="Calibri"/>
                <a:sym typeface="Calibri"/>
              </a:rPr>
              <a:t>Βασικές επιπτώσεις:	</a:t>
            </a:r>
            <a:endParaRPr lang="el-GR" sz="3000" b="1" dirty="0">
              <a:solidFill>
                <a:schemeClr val="dk1"/>
              </a:solidFill>
              <a:latin typeface="Calibri"/>
              <a:ea typeface="Calibri"/>
              <a:cs typeface="Calibri"/>
              <a:sym typeface="Calibri"/>
            </a:endParaRPr>
          </a:p>
          <a:p>
            <a:pPr marL="63500" lvl="0" algn="just">
              <a:lnSpc>
                <a:spcPct val="150000"/>
              </a:lnSpc>
              <a:spcBef>
                <a:spcPts val="1200"/>
              </a:spcBef>
              <a:buClr>
                <a:srgbClr val="04A6C2"/>
              </a:buClr>
              <a:buSzPts val="2500"/>
            </a:pPr>
            <a:r>
              <a:rPr lang="en-US" sz="3000" dirty="0">
                <a:solidFill>
                  <a:srgbClr val="00B050"/>
                </a:solidFill>
                <a:latin typeface="Calibri"/>
                <a:ea typeface="Calibri"/>
                <a:cs typeface="Calibri"/>
                <a:sym typeface="Calibri"/>
              </a:rPr>
              <a:t>• </a:t>
            </a:r>
            <a:r>
              <a:rPr lang="en-US" sz="3000" dirty="0">
                <a:solidFill>
                  <a:schemeClr val="dk1"/>
                </a:solidFill>
                <a:latin typeface="Calibri"/>
                <a:ea typeface="Calibri"/>
                <a:cs typeface="Calibri"/>
                <a:sym typeface="Calibri"/>
              </a:rPr>
              <a:t>Δημιουργία βιώσιμων και ανθεκτικών επιχειρηματικών μοντέλων. </a:t>
            </a:r>
            <a:r>
              <a:rPr lang="en-US" sz="3000" dirty="0">
                <a:solidFill>
                  <a:srgbClr val="00B050"/>
                </a:solidFill>
                <a:latin typeface="Calibri"/>
                <a:ea typeface="Calibri"/>
                <a:cs typeface="Calibri"/>
                <a:sym typeface="Calibri"/>
              </a:rPr>
              <a:t>• </a:t>
            </a:r>
            <a:r>
              <a:rPr lang="en-US" sz="3000" dirty="0">
                <a:solidFill>
                  <a:schemeClr val="dk1"/>
                </a:solidFill>
                <a:latin typeface="Calibri"/>
                <a:ea typeface="Calibri"/>
                <a:cs typeface="Calibri"/>
                <a:sym typeface="Calibri"/>
              </a:rPr>
              <a:t>Διαφάνεια και ηθική στη διαχείριση.     </a:t>
            </a:r>
          </a:p>
          <a:p>
            <a:pPr marL="63500" lvl="0" algn="just">
              <a:lnSpc>
                <a:spcPct val="150000"/>
              </a:lnSpc>
              <a:spcBef>
                <a:spcPts val="1200"/>
              </a:spcBef>
              <a:buClr>
                <a:srgbClr val="04A6C2"/>
              </a:buClr>
              <a:buSzPts val="2500"/>
            </a:pPr>
            <a:r>
              <a:rPr lang="el-GR" sz="3000" dirty="0">
                <a:solidFill>
                  <a:schemeClr val="dk1"/>
                </a:solidFill>
                <a:latin typeface="Calibri"/>
                <a:ea typeface="Calibri"/>
                <a:cs typeface="Calibri"/>
                <a:sym typeface="Calibri"/>
              </a:rPr>
              <a:t>				</a:t>
            </a:r>
            <a:r>
              <a:rPr lang="en-US" sz="3000" dirty="0">
                <a:solidFill>
                  <a:srgbClr val="00B050"/>
                </a:solidFill>
                <a:latin typeface="Calibri"/>
                <a:ea typeface="Calibri"/>
                <a:cs typeface="Calibri"/>
                <a:sym typeface="Calibri"/>
              </a:rPr>
              <a:t>• </a:t>
            </a:r>
            <a:r>
              <a:rPr lang="en-US" sz="3000" dirty="0" err="1">
                <a:solidFill>
                  <a:schemeClr val="dk1"/>
                </a:solidFill>
                <a:latin typeface="Calibri"/>
                <a:ea typeface="Calibri"/>
                <a:cs typeface="Calibri"/>
                <a:sym typeface="Calibri"/>
              </a:rPr>
              <a:t>Βελτιστοποίηση</a:t>
            </a:r>
            <a:r>
              <a:rPr lang="en-US" sz="3000" dirty="0">
                <a:solidFill>
                  <a:schemeClr val="dk1"/>
                </a:solidFill>
                <a:latin typeface="Calibri"/>
                <a:ea typeface="Calibri"/>
                <a:cs typeface="Calibri"/>
                <a:sym typeface="Calibri"/>
              </a:rPr>
              <a:t> πόρων και μείωση κόστους </a:t>
            </a:r>
          </a:p>
        </p:txBody>
      </p:sp>
      <p:sp>
        <p:nvSpPr>
          <p:cNvPr id="155" name="Google Shape;155;g34519fc2d75_0_8">
            <a:extLst>
              <a:ext uri="{FF2B5EF4-FFF2-40B4-BE49-F238E27FC236}">
                <a16:creationId xmlns:a16="http://schemas.microsoft.com/office/drawing/2014/main" id="{6AEA10C1-6E9E-7E14-D040-F57BE91F737F}"/>
              </a:ext>
            </a:extLst>
          </p:cNvPr>
          <p:cNvSpPr txBox="1"/>
          <p:nvPr/>
        </p:nvSpPr>
        <p:spPr>
          <a:xfrm>
            <a:off x="2348450" y="1948425"/>
            <a:ext cx="15583200" cy="8619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rgbClr val="000000"/>
              </a:buClr>
              <a:buFont typeface="Arial"/>
              <a:buNone/>
            </a:pPr>
            <a:r>
              <a:rPr lang="en-US" sz="5000" b="1" dirty="0">
                <a:solidFill>
                  <a:srgbClr val="00B050"/>
                </a:solidFill>
                <a:latin typeface="Calibri"/>
                <a:ea typeface="Calibri"/>
                <a:cs typeface="Calibri"/>
                <a:sym typeface="Calibri"/>
              </a:rPr>
              <a:t>Οικονομικός πυλώνας</a:t>
            </a:r>
          </a:p>
        </p:txBody>
      </p:sp>
      <p:sp>
        <p:nvSpPr>
          <p:cNvPr id="156" name="Google Shape;156;g34519fc2d75_0_8">
            <a:extLst>
              <a:ext uri="{FF2B5EF4-FFF2-40B4-BE49-F238E27FC236}">
                <a16:creationId xmlns:a16="http://schemas.microsoft.com/office/drawing/2014/main" id="{FB9EB17C-0821-31C4-4012-ED9318213240}"/>
              </a:ext>
            </a:extLst>
          </p:cNvPr>
          <p:cNvSpPr txBox="1">
            <a:spLocks noGrp="1"/>
          </p:cNvSpPr>
          <p:nvPr>
            <p:ph type="sldNum" idx="12"/>
          </p:nvPr>
        </p:nvSpPr>
        <p:spPr>
          <a:xfrm>
            <a:off x="15798050" y="9774150"/>
            <a:ext cx="2133600" cy="3651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GB"/>
              <a:t>9</a:t>
            </a:fld>
            <a:endParaRPr/>
          </a:p>
        </p:txBody>
      </p:sp>
    </p:spTree>
    <p:extLst>
      <p:ext uri="{BB962C8B-B14F-4D97-AF65-F5344CB8AC3E}">
        <p14:creationId xmlns:p14="http://schemas.microsoft.com/office/powerpoint/2010/main" val="1138679563"/>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1C52252B014674CB5B8BBCA345FDDE6" ma:contentTypeVersion="19" ma:contentTypeDescription="Create a new document." ma:contentTypeScope="" ma:versionID="14f4e005775867085f2b76a543a18287">
  <xsd:schema xmlns:xsd="http://www.w3.org/2001/XMLSchema" xmlns:xs="http://www.w3.org/2001/XMLSchema" xmlns:p="http://schemas.microsoft.com/office/2006/metadata/properties" xmlns:ns2="c09b88ca-66eb-4a97-99d4-e4839274e101" xmlns:ns3="c944d2af-eeed-4acc-b052-3107ab9b10d9" targetNamespace="http://schemas.microsoft.com/office/2006/metadata/properties" ma:root="true" ma:fieldsID="48ef7fb312309f053be19f32d048e6b4" ns2:_="" ns3:_="">
    <xsd:import namespace="c09b88ca-66eb-4a97-99d4-e4839274e101"/>
    <xsd:import namespace="c944d2af-eeed-4acc-b052-3107ab9b10d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3:SharedWithUsers" minOccurs="0"/>
                <xsd:element ref="ns3:SharedWithDetails"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09b88ca-66eb-4a97-99d4-e4839274e1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a24ce2f-4116-4ad3-bf66-ef18cb5ca18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944d2af-eeed-4acc-b052-3107ab9b10d9"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72b4d781-8933-4bb7-bea4-6819269a0d88}" ma:internalName="TaxCatchAll" ma:showField="CatchAllData" ma:web="c944d2af-eeed-4acc-b052-3107ab9b10d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c944d2af-eeed-4acc-b052-3107ab9b10d9" xsi:nil="true"/>
    <lcf76f155ced4ddcb4097134ff3c332f xmlns="c09b88ca-66eb-4a97-99d4-e4839274e101">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7D88F5BA-F0DF-4D79-AB20-6B2F1F62D70F}"/>
</file>

<file path=customXml/itemProps2.xml><?xml version="1.0" encoding="utf-8"?>
<ds:datastoreItem xmlns:ds="http://schemas.openxmlformats.org/officeDocument/2006/customXml" ds:itemID="{0584E37A-1667-4516-A5FE-954BC8872AEC}"/>
</file>

<file path=customXml/itemProps3.xml><?xml version="1.0" encoding="utf-8"?>
<ds:datastoreItem xmlns:ds="http://schemas.openxmlformats.org/officeDocument/2006/customXml" ds:itemID="{84D8B605-D362-4A9C-96E4-7B9942786115}"/>
</file>

<file path=docProps/app.xml><?xml version="1.0" encoding="utf-8"?>
<Properties xmlns="http://schemas.openxmlformats.org/officeDocument/2006/extended-properties" xmlns:vt="http://schemas.openxmlformats.org/officeDocument/2006/docPropsVTypes">
  <TotalTime>2367</TotalTime>
  <Words>5091</Words>
  <Application>Microsoft Office PowerPoint</Application>
  <PresentationFormat>Custom</PresentationFormat>
  <Paragraphs>615</Paragraphs>
  <Slides>69</Slides>
  <Notes>69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69</vt:i4>
      </vt:variant>
    </vt:vector>
  </HeadingPairs>
  <TitlesOfParts>
    <vt:vector size="76" baseType="lpstr">
      <vt:lpstr>30</vt:lpstr>
      <vt:lpstr>Aptos</vt:lpstr>
      <vt:lpstr>Arial</vt:lpstr>
      <vt:lpstr>Calibri</vt:lpstr>
      <vt:lpstr>Noto Sans Symbols</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Dimitra Zervaki</dc:creator>
  <cp:keywords>, docId:9AE3C59D783F3809F6B606F4AA5B4314</cp:keywords>
  <cp:lastModifiedBy>CHARALAMPOS RETSOS</cp:lastModifiedBy>
  <cp:revision>160</cp:revision>
  <dcterms:created xsi:type="dcterms:W3CDTF">2006-08-16T00:00:00Z</dcterms:created>
  <dcterms:modified xsi:type="dcterms:W3CDTF">2026-03-09T22:59:04Z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0x010100B1C52252B014674CB5B8BBCA345FDDE6</vt:lpwstr>
  </property>
</Properties>
</file>